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s/comment1.xml" ContentType="application/vnd.openxmlformats-officedocument.presentationml.comments+xml"/>
  <Override PartName="/ppt/slides/slide8.xml" ContentType="application/vnd.openxmlformats-officedocument.presentationml.slide+xml"/>
  <Override PartName="/ppt/slides/slide9.xml" ContentType="application/vnd.openxmlformats-officedocument.presentationml.slide+xml"/>
  <Override PartName="/ppt/comments/comment2.xml" ContentType="application/vnd.openxmlformats-officedocument.presentationml.comment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s/comment3.xml" ContentType="application/vnd.openxmlformats-officedocument.presentationml.comments+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6"/>
    <p:sldId id="264" r:id="rId17"/>
    <p:sldId id="265" r:id="rId19"/>
    <p:sldId id="266" r:id="rId20"/>
    <p:sldId id="267" r:id="rId21"/>
    <p:sldId id="268" r:id="rId22"/>
    <p:sldId id="269" r:id="rId23"/>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rahil ibrahimi" initials="ri" lastIdx="3"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C"/>
          </a:solidFill>
        </a:fill>
      </a:tcStyle>
    </a:wholeTbl>
    <a:band2H>
      <a:tcTxStyle b="def" i="def"/>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4E2"/>
          </a:solidFill>
        </a:fill>
      </a:tcStyle>
    </a:wholeTbl>
    <a:band2H>
      <a:tcTxStyle b="def" i="def"/>
      <a:tcStyle>
        <a:tcBdr/>
        <a:fill>
          <a:solidFill>
            <a:srgbClr val="E9EB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FEFFFE"/>
        </a:fontRef>
        <a:srgbClr val="FEFFF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EFFFE"/>
        </a:fontRef>
        <a:srgbClr val="FEFFFE"/>
      </a:tcTxStyle>
      <a:tcStyle>
        <a:tcBdr>
          <a:left>
            <a:ln w="12700" cap="flat">
              <a:noFill/>
              <a:miter lim="400000"/>
            </a:ln>
          </a:left>
          <a:right>
            <a:ln w="12700" cap="flat">
              <a:noFill/>
              <a:miter lim="400000"/>
            </a:ln>
          </a:right>
          <a:top>
            <a:ln w="508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Row>
  </a:tblStyle>
  <a:tblStyle styleId="{2708684C-4D16-4618-839F-0558EEFCDFE6}" styleName="">
    <a:tblBg/>
    <a:wholeTbl>
      <a:tcTxStyle b="off" i="off">
        <a:fontRef idx="maj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FEFFFE">
              <a:alpha val="20000"/>
            </a:srgbClr>
          </a:solidFill>
        </a:fill>
      </a:tcStyle>
    </a:wholeTbl>
    <a:band2H>
      <a:tcTxStyle b="def" i="def"/>
      <a:tcStyle>
        <a:tcBdr/>
        <a:fill>
          <a:solidFill>
            <a:srgbClr val="FFFFFF"/>
          </a:solidFill>
        </a:fill>
      </a:tcStyle>
    </a:band2H>
    <a:firstCol>
      <a:tcTxStyle b="on" i="off">
        <a:fontRef idx="maj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solidFill>
            <a:srgbClr val="FEFFFE">
              <a:alpha val="20000"/>
            </a:srgbClr>
          </a:solidFill>
        </a:fill>
      </a:tcStyle>
    </a:firstCol>
    <a:lastRow>
      <a:tcTxStyle b="on" i="off">
        <a:fontRef idx="maj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50800" cap="flat">
              <a:solidFill>
                <a:srgbClr val="FEFFFE"/>
              </a:solidFill>
              <a:prstDash val="solid"/>
              <a:round/>
            </a:ln>
          </a:top>
          <a:bottom>
            <a:ln w="127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noFill/>
        </a:fill>
      </a:tcStyle>
    </a:lastRow>
    <a:firstRow>
      <a:tcTxStyle b="on" i="off">
        <a:fontRef idx="major">
          <a:srgbClr val="FEFFFE"/>
        </a:fontRef>
        <a:srgbClr val="FEFFFE"/>
      </a:tcTxStyle>
      <a:tcStyle>
        <a:tcBdr>
          <a:left>
            <a:ln w="12700" cap="flat">
              <a:solidFill>
                <a:srgbClr val="FEFFFE"/>
              </a:solidFill>
              <a:prstDash val="solid"/>
              <a:round/>
            </a:ln>
          </a:left>
          <a:right>
            <a:ln w="12700" cap="flat">
              <a:solidFill>
                <a:srgbClr val="FEFFFE"/>
              </a:solidFill>
              <a:prstDash val="solid"/>
              <a:round/>
            </a:ln>
          </a:right>
          <a:top>
            <a:ln w="12700" cap="flat">
              <a:solidFill>
                <a:srgbClr val="FEFFFE"/>
              </a:solidFill>
              <a:prstDash val="solid"/>
              <a:round/>
            </a:ln>
          </a:top>
          <a:bottom>
            <a:ln w="25400" cap="flat">
              <a:solidFill>
                <a:srgbClr val="FEFFFE"/>
              </a:solidFill>
              <a:prstDash val="solid"/>
              <a:round/>
            </a:ln>
          </a:bottom>
          <a:insideH>
            <a:ln w="12700" cap="flat">
              <a:solidFill>
                <a:srgbClr val="FEFFFE"/>
              </a:solidFill>
              <a:prstDash val="solid"/>
              <a:round/>
            </a:ln>
          </a:insideH>
          <a:insideV>
            <a:ln w="12700" cap="flat">
              <a:solidFill>
                <a:srgbClr val="FEFFF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comments" Target="comments/comment1.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comments" Target="comments/comment2.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comments" Target="comments/comment3.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12-11T11:49:48.469" idx="1">
    <p:pos x="1366" y="627"/>
    <p:text>Clearly state the project objectives
Outline what the machine learning model aims to achieve
</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12-11T11:55:56.967" idx="2">
    <p:pos x="3776" y="510"/>
    <p:text>Provide how your project is related with SDGs</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3-12-11T15:54:09.433" idx="3">
    <p:pos x="3776" y="510"/>
    <p:text>Explain the process of creating or transforming features
Rationale behind feature engineering decisions
Describe scaling, normalization, encoding, etc.
</p:text>
    <p:extLst>
      <p:ext uri="{C676402C-5697-4E1C-873F-D02D1690AC5C}">
        <p15:threadingInfo xmlns:p15="http://schemas.microsoft.com/office/powerpoint/2012/main" timeZoneBias="-18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2" name="Shape 442"/>
          <p:cNvSpPr/>
          <p:nvPr>
            <p:ph type="sldImg"/>
          </p:nvPr>
        </p:nvSpPr>
        <p:spPr>
          <a:xfrm>
            <a:off x="1143000" y="685800"/>
            <a:ext cx="4572000" cy="3429000"/>
          </a:xfrm>
          <a:prstGeom prst="rect">
            <a:avLst/>
          </a:prstGeom>
        </p:spPr>
        <p:txBody>
          <a:bodyPr/>
          <a:lstStyle/>
          <a:p>
            <a:pPr/>
          </a:p>
        </p:txBody>
      </p:sp>
      <p:sp>
        <p:nvSpPr>
          <p:cNvPr id="443" name="Shape 4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5"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6"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e background">
    <p:spTree>
      <p:nvGrpSpPr>
        <p:cNvPr id="1" name=""/>
        <p:cNvGrpSpPr/>
        <p:nvPr/>
      </p:nvGrpSpPr>
      <p:grpSpPr>
        <a:xfrm>
          <a:off x="0" y="0"/>
          <a:ext cx="0" cy="0"/>
          <a:chOff x="0" y="0"/>
          <a:chExt cx="0" cy="0"/>
        </a:xfrm>
      </p:grpSpPr>
      <p:sp>
        <p:nvSpPr>
          <p:cNvPr id="100" name="Slide Number"/>
          <p:cNvSpPr txBox="1"/>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07"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08"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6" name="Title Text"/>
          <p:cNvSpPr txBox="1"/>
          <p:nvPr>
            <p:ph type="title"/>
          </p:nvPr>
        </p:nvSpPr>
        <p:spPr>
          <a:prstGeom prst="rect">
            <a:avLst/>
          </a:prstGeom>
        </p:spPr>
        <p:txBody>
          <a:bodyPr/>
          <a:lstStyle/>
          <a:p>
            <a:pPr/>
            <a:r>
              <a:t>Title Text</a:t>
            </a:r>
          </a:p>
        </p:txBody>
      </p:sp>
      <p:sp>
        <p:nvSpPr>
          <p:cNvPr id="11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25"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126"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pPr/>
            <a:r>
              <a:t>Body Level One</a:t>
            </a:r>
          </a:p>
          <a:p>
            <a:pPr lvl="1"/>
            <a:r>
              <a:t>Body Level Two</a:t>
            </a:r>
          </a:p>
          <a:p>
            <a:pPr lvl="2"/>
            <a:r>
              <a:t>Body Level Three</a:t>
            </a:r>
          </a:p>
          <a:p>
            <a:pPr lvl="3"/>
            <a:r>
              <a:t>Body Level Four</a:t>
            </a:r>
          </a:p>
          <a:p>
            <a:pPr lvl="4"/>
            <a:r>
              <a:t>Body Level Five</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34" name="Title Text"/>
          <p:cNvSpPr txBox="1"/>
          <p:nvPr>
            <p:ph type="title"/>
          </p:nvPr>
        </p:nvSpPr>
        <p:spPr>
          <a:xfrm>
            <a:off x="1039653" y="1153987"/>
            <a:ext cx="10112696" cy="921255"/>
          </a:xfrm>
          <a:prstGeom prst="rect">
            <a:avLst/>
          </a:prstGeom>
        </p:spPr>
        <p:txBody>
          <a:bodyPr/>
          <a:lstStyle/>
          <a:p>
            <a:pPr/>
            <a:r>
              <a:t>Title Text</a:t>
            </a:r>
          </a:p>
        </p:txBody>
      </p:sp>
      <p:sp>
        <p:nvSpPr>
          <p:cNvPr id="135" name="Body Level One…"/>
          <p:cNvSpPr txBox="1"/>
          <p:nvPr>
            <p:ph type="body" sz="half" idx="1"/>
          </p:nvPr>
        </p:nvSpPr>
        <p:spPr>
          <a:xfrm>
            <a:off x="1039653" y="2087361"/>
            <a:ext cx="4919546" cy="4089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43" name="Body Level One…"/>
          <p:cNvSpPr txBox="1"/>
          <p:nvPr>
            <p:ph type="body" sz="quarter" idx="1"/>
          </p:nvPr>
        </p:nvSpPr>
        <p:spPr>
          <a:xfrm>
            <a:off x="1039652" y="1987368"/>
            <a:ext cx="4957923" cy="597100"/>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44" name="Text Placeholder 4"/>
          <p:cNvSpPr/>
          <p:nvPr>
            <p:ph type="body" sz="quarter" idx="21"/>
          </p:nvPr>
        </p:nvSpPr>
        <p:spPr>
          <a:xfrm>
            <a:off x="6172200" y="1987367"/>
            <a:ext cx="4980148" cy="601050"/>
          </a:xfrm>
          <a:prstGeom prst="rect">
            <a:avLst/>
          </a:prstGeom>
        </p:spPr>
        <p:txBody>
          <a:bodyPr anchor="b"/>
          <a:lstStyle/>
          <a:p>
            <a:pPr marL="0" indent="0">
              <a:buSzTx/>
              <a:buFontTx/>
              <a:buNone/>
              <a:defRPr b="1" sz="2400"/>
            </a:pPr>
          </a:p>
        </p:txBody>
      </p:sp>
      <p:sp>
        <p:nvSpPr>
          <p:cNvPr id="145" name="Title Text"/>
          <p:cNvSpPr txBox="1"/>
          <p:nvPr>
            <p:ph type="title"/>
          </p:nvPr>
        </p:nvSpPr>
        <p:spPr>
          <a:xfrm>
            <a:off x="1039653" y="1053628"/>
            <a:ext cx="10112696" cy="921255"/>
          </a:xfrm>
          <a:prstGeom prst="rect">
            <a:avLst/>
          </a:prstGeom>
        </p:spPr>
        <p:txBody>
          <a:bodyPr/>
          <a:lstStyle/>
          <a:p>
            <a:pPr/>
            <a:r>
              <a:t>Title Text</a:t>
            </a:r>
          </a:p>
        </p:txBody>
      </p:sp>
      <p:sp>
        <p:nvSpPr>
          <p:cNvPr id="1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3" name="Title Text"/>
          <p:cNvSpPr txBox="1"/>
          <p:nvPr>
            <p:ph type="title"/>
          </p:nvPr>
        </p:nvSpPr>
        <p:spPr>
          <a:xfrm>
            <a:off x="1039653" y="1053628"/>
            <a:ext cx="10112696" cy="921255"/>
          </a:xfrm>
          <a:prstGeom prst="rect">
            <a:avLst/>
          </a:prstGeom>
        </p:spPr>
        <p:txBody>
          <a:bodyPr/>
          <a:lstStyle/>
          <a:p>
            <a:pPr/>
            <a:r>
              <a:t>Title Text</a:t>
            </a:r>
          </a:p>
        </p:txBody>
      </p:sp>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68" name="Title Text"/>
          <p:cNvSpPr txBox="1"/>
          <p:nvPr>
            <p:ph type="title"/>
          </p:nvPr>
        </p:nvSpPr>
        <p:spPr>
          <a:xfrm>
            <a:off x="839787" y="702526"/>
            <a:ext cx="3932239" cy="1354874"/>
          </a:xfrm>
          <a:prstGeom prst="rect">
            <a:avLst/>
          </a:prstGeom>
        </p:spPr>
        <p:txBody>
          <a:bodyPr anchor="b"/>
          <a:lstStyle>
            <a:lvl1pPr>
              <a:defRPr sz="3200"/>
            </a:lvl1pPr>
          </a:lstStyle>
          <a:p>
            <a:pPr/>
            <a:r>
              <a:t>Title Text</a:t>
            </a:r>
          </a:p>
        </p:txBody>
      </p:sp>
      <p:sp>
        <p:nvSpPr>
          <p:cNvPr id="169" name="Body Level One…"/>
          <p:cNvSpPr txBox="1"/>
          <p:nvPr>
            <p:ph type="body" sz="half" idx="1"/>
          </p:nvPr>
        </p:nvSpPr>
        <p:spPr>
          <a:xfrm>
            <a:off x="5185316" y="1304693"/>
            <a:ext cx="6170072" cy="4556358"/>
          </a:xfrm>
          <a:prstGeom prst="rect">
            <a:avLst/>
          </a:prstGeom>
        </p:spPr>
        <p:txBody>
          <a:bodyPr/>
          <a:lstStyle>
            <a:lvl1pPr marL="228600" indent="-228600">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170"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1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78"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179"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180"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4" name="Title Text"/>
          <p:cNvSpPr txBox="1"/>
          <p:nvPr>
            <p:ph type="title"/>
          </p:nvPr>
        </p:nvSpPr>
        <p:spPr>
          <a:prstGeom prst="rect">
            <a:avLst/>
          </a:prstGeom>
        </p:spPr>
        <p:txBody>
          <a:bodyPr/>
          <a:lstStyle/>
          <a:p>
            <a:pPr/>
            <a:r>
              <a:t>Title Text</a:t>
            </a:r>
          </a:p>
        </p:txBody>
      </p:sp>
      <p:sp>
        <p:nvSpPr>
          <p:cNvPr id="2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e background">
    <p:spTree>
      <p:nvGrpSpPr>
        <p:cNvPr id="1" name=""/>
        <p:cNvGrpSpPr/>
        <p:nvPr/>
      </p:nvGrpSpPr>
      <p:grpSpPr>
        <a:xfrm>
          <a:off x="0" y="0"/>
          <a:ext cx="0" cy="0"/>
          <a:chOff x="0" y="0"/>
          <a:chExt cx="0" cy="0"/>
        </a:xfrm>
      </p:grpSpPr>
      <p:sp>
        <p:nvSpPr>
          <p:cNvPr id="188" name="Slide Number"/>
          <p:cNvSpPr txBox="1"/>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195"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196"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197"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198"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199"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200"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2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208"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209"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210"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211"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212" name="Title Text"/>
          <p:cNvSpPr txBox="1"/>
          <p:nvPr>
            <p:ph type="title"/>
          </p:nvPr>
        </p:nvSpPr>
        <p:spPr>
          <a:prstGeom prst="rect">
            <a:avLst/>
          </a:prstGeom>
        </p:spPr>
        <p:txBody>
          <a:bodyPr/>
          <a:lstStyle/>
          <a:p>
            <a:pPr/>
            <a:r>
              <a:t>Title Text</a:t>
            </a:r>
          </a:p>
        </p:txBody>
      </p:sp>
      <p:sp>
        <p:nvSpPr>
          <p:cNvPr id="21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xfrm>
            <a:off x="10884232" y="6414758"/>
            <a:ext cx="258625" cy="2483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221"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222"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223"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224"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225"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226"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pPr/>
            <a:r>
              <a:t>Body Level One</a:t>
            </a:r>
          </a:p>
          <a:p>
            <a:pPr lvl="1"/>
            <a:r>
              <a:t>Body Level Two</a:t>
            </a:r>
          </a:p>
          <a:p>
            <a:pPr lvl="2"/>
            <a:r>
              <a:t>Body Level Three</a:t>
            </a:r>
          </a:p>
          <a:p>
            <a:pPr lvl="3"/>
            <a:r>
              <a:t>Body Level Four</a:t>
            </a:r>
          </a:p>
          <a:p>
            <a:pPr lvl="4"/>
            <a:r>
              <a:t>Body Level Five</a:t>
            </a:r>
          </a:p>
        </p:txBody>
      </p:sp>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234"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235"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236"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237"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238" name="Title Text"/>
          <p:cNvSpPr txBox="1"/>
          <p:nvPr>
            <p:ph type="title"/>
          </p:nvPr>
        </p:nvSpPr>
        <p:spPr>
          <a:xfrm>
            <a:off x="1039653" y="1153987"/>
            <a:ext cx="10112696" cy="921255"/>
          </a:xfrm>
          <a:prstGeom prst="rect">
            <a:avLst/>
          </a:prstGeom>
        </p:spPr>
        <p:txBody>
          <a:bodyPr/>
          <a:lstStyle/>
          <a:p>
            <a:pPr/>
            <a:r>
              <a:t>Title Text</a:t>
            </a:r>
          </a:p>
        </p:txBody>
      </p:sp>
      <p:sp>
        <p:nvSpPr>
          <p:cNvPr id="239" name="Body Level One…"/>
          <p:cNvSpPr txBox="1"/>
          <p:nvPr>
            <p:ph type="body" sz="half" idx="1"/>
          </p:nvPr>
        </p:nvSpPr>
        <p:spPr>
          <a:xfrm>
            <a:off x="1039653" y="2087361"/>
            <a:ext cx="4919546" cy="4089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247"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248"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249"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250"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251" name="Body Level One…"/>
          <p:cNvSpPr txBox="1"/>
          <p:nvPr>
            <p:ph type="body" sz="quarter" idx="1"/>
          </p:nvPr>
        </p:nvSpPr>
        <p:spPr>
          <a:xfrm>
            <a:off x="1039652" y="1987368"/>
            <a:ext cx="4957923" cy="597100"/>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252" name="Text Placeholder 4"/>
          <p:cNvSpPr/>
          <p:nvPr>
            <p:ph type="body" sz="quarter" idx="21"/>
          </p:nvPr>
        </p:nvSpPr>
        <p:spPr>
          <a:xfrm>
            <a:off x="6172200" y="1987367"/>
            <a:ext cx="4980148" cy="601050"/>
          </a:xfrm>
          <a:prstGeom prst="rect">
            <a:avLst/>
          </a:prstGeom>
        </p:spPr>
        <p:txBody>
          <a:bodyPr anchor="b"/>
          <a:lstStyle/>
          <a:p>
            <a:pPr marL="0" indent="0">
              <a:buSzTx/>
              <a:buFontTx/>
              <a:buNone/>
              <a:defRPr b="1" sz="2400"/>
            </a:pPr>
          </a:p>
        </p:txBody>
      </p:sp>
      <p:sp>
        <p:nvSpPr>
          <p:cNvPr id="253" name="Title Text"/>
          <p:cNvSpPr txBox="1"/>
          <p:nvPr>
            <p:ph type="title"/>
          </p:nvPr>
        </p:nvSpPr>
        <p:spPr>
          <a:xfrm>
            <a:off x="1039653" y="1053628"/>
            <a:ext cx="10112696" cy="921255"/>
          </a:xfrm>
          <a:prstGeom prst="rect">
            <a:avLst/>
          </a:prstGeom>
        </p:spPr>
        <p:txBody>
          <a:bodyPr/>
          <a:lstStyle/>
          <a:p>
            <a:pPr/>
            <a:r>
              <a:t>Title Text</a:t>
            </a:r>
          </a:p>
        </p:txBody>
      </p:sp>
      <p:sp>
        <p:nvSpPr>
          <p:cNvPr id="2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262"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263"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264"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265" name="Title Text"/>
          <p:cNvSpPr txBox="1"/>
          <p:nvPr>
            <p:ph type="title"/>
          </p:nvPr>
        </p:nvSpPr>
        <p:spPr>
          <a:xfrm>
            <a:off x="1039653" y="1053628"/>
            <a:ext cx="10112696" cy="921255"/>
          </a:xfrm>
          <a:prstGeom prst="rect">
            <a:avLst/>
          </a:prstGeom>
        </p:spPr>
        <p:txBody>
          <a:bodyPr/>
          <a:lstStyle/>
          <a:p>
            <a:pPr/>
            <a:r>
              <a:t>Title Text</a:t>
            </a:r>
          </a:p>
        </p:txBody>
      </p:sp>
      <p:sp>
        <p:nvSpPr>
          <p:cNvPr id="2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273"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274"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275"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276"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2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284"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285"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286"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287"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288" name="Title Text"/>
          <p:cNvSpPr txBox="1"/>
          <p:nvPr>
            <p:ph type="title"/>
          </p:nvPr>
        </p:nvSpPr>
        <p:spPr>
          <a:xfrm>
            <a:off x="839787" y="702526"/>
            <a:ext cx="3932239" cy="1354874"/>
          </a:xfrm>
          <a:prstGeom prst="rect">
            <a:avLst/>
          </a:prstGeom>
        </p:spPr>
        <p:txBody>
          <a:bodyPr anchor="b"/>
          <a:lstStyle>
            <a:lvl1pPr>
              <a:defRPr sz="3200"/>
            </a:lvl1pPr>
          </a:lstStyle>
          <a:p>
            <a:pPr/>
            <a:r>
              <a:t>Title Text</a:t>
            </a:r>
          </a:p>
        </p:txBody>
      </p:sp>
      <p:sp>
        <p:nvSpPr>
          <p:cNvPr id="289" name="Body Level One…"/>
          <p:cNvSpPr txBox="1"/>
          <p:nvPr>
            <p:ph type="body" sz="half" idx="1"/>
          </p:nvPr>
        </p:nvSpPr>
        <p:spPr>
          <a:xfrm>
            <a:off x="5185316" y="1304693"/>
            <a:ext cx="6170072" cy="4556358"/>
          </a:xfrm>
          <a:prstGeom prst="rect">
            <a:avLst/>
          </a:prstGeom>
        </p:spPr>
        <p:txBody>
          <a:bodyPr/>
          <a:lstStyle>
            <a:lvl1pPr marL="228600" indent="-228600">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290"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2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298"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299"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300"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301"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30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30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30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3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33"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34"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35"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36"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37"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8"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xfrm>
            <a:off x="10884232" y="6414758"/>
            <a:ext cx="258625" cy="2483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e background">
    <p:spTree>
      <p:nvGrpSpPr>
        <p:cNvPr id="1" name=""/>
        <p:cNvGrpSpPr/>
        <p:nvPr/>
      </p:nvGrpSpPr>
      <p:grpSpPr>
        <a:xfrm>
          <a:off x="0" y="0"/>
          <a:ext cx="0" cy="0"/>
          <a:chOff x="0" y="0"/>
          <a:chExt cx="0" cy="0"/>
        </a:xfrm>
      </p:grpSpPr>
      <p:sp>
        <p:nvSpPr>
          <p:cNvPr id="312" name="Slide Number"/>
          <p:cNvSpPr txBox="1"/>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319"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320"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321"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322"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323"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324"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3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332"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333"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334"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335"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336" name="Title Text"/>
          <p:cNvSpPr txBox="1"/>
          <p:nvPr>
            <p:ph type="title"/>
          </p:nvPr>
        </p:nvSpPr>
        <p:spPr>
          <a:prstGeom prst="rect">
            <a:avLst/>
          </a:prstGeom>
        </p:spPr>
        <p:txBody>
          <a:bodyPr/>
          <a:lstStyle/>
          <a:p>
            <a:pPr/>
            <a:r>
              <a:t>Title Text</a:t>
            </a:r>
          </a:p>
        </p:txBody>
      </p:sp>
      <p:sp>
        <p:nvSpPr>
          <p:cNvPr id="3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38" name="Slide Number"/>
          <p:cNvSpPr txBox="1"/>
          <p:nvPr>
            <p:ph type="sldNum" sz="quarter" idx="2"/>
          </p:nvPr>
        </p:nvSpPr>
        <p:spPr>
          <a:xfrm>
            <a:off x="10884232" y="6414758"/>
            <a:ext cx="258625" cy="2483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345"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346"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347"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348"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34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5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pPr/>
            <a:r>
              <a:t>Body Level One</a:t>
            </a:r>
          </a:p>
          <a:p>
            <a:pPr lvl="1"/>
            <a:r>
              <a:t>Body Level Two</a:t>
            </a:r>
          </a:p>
          <a:p>
            <a:pPr lvl="2"/>
            <a:r>
              <a:t>Body Level Three</a:t>
            </a:r>
          </a:p>
          <a:p>
            <a:pPr lvl="3"/>
            <a:r>
              <a:t>Body Level Four</a:t>
            </a:r>
          </a:p>
          <a:p>
            <a:pPr lvl="4"/>
            <a:r>
              <a:t>Body Level Five</a:t>
            </a:r>
          </a:p>
        </p:txBody>
      </p:sp>
      <p:sp>
        <p:nvSpPr>
          <p:cNvPr id="351" name="Slide Number"/>
          <p:cNvSpPr txBox="1"/>
          <p:nvPr>
            <p:ph type="sldNum" sz="quarter" idx="2"/>
          </p:nvPr>
        </p:nvSpPr>
        <p:spPr>
          <a:xfrm>
            <a:off x="10884232" y="6414758"/>
            <a:ext cx="258625" cy="2483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358"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359"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360"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361"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362" name="Title Text"/>
          <p:cNvSpPr txBox="1"/>
          <p:nvPr>
            <p:ph type="title"/>
          </p:nvPr>
        </p:nvSpPr>
        <p:spPr>
          <a:xfrm>
            <a:off x="1039653" y="1153987"/>
            <a:ext cx="10112696" cy="921255"/>
          </a:xfrm>
          <a:prstGeom prst="rect">
            <a:avLst/>
          </a:prstGeom>
        </p:spPr>
        <p:txBody>
          <a:bodyPr/>
          <a:lstStyle/>
          <a:p>
            <a:pPr/>
            <a:r>
              <a:t>Title Text</a:t>
            </a:r>
          </a:p>
        </p:txBody>
      </p:sp>
      <p:sp>
        <p:nvSpPr>
          <p:cNvPr id="363" name="Body Level One…"/>
          <p:cNvSpPr txBox="1"/>
          <p:nvPr>
            <p:ph type="body" sz="half" idx="1"/>
          </p:nvPr>
        </p:nvSpPr>
        <p:spPr>
          <a:xfrm>
            <a:off x="1039653" y="2087361"/>
            <a:ext cx="4919546" cy="4089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371"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372"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373"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374"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375" name="Body Level One…"/>
          <p:cNvSpPr txBox="1"/>
          <p:nvPr>
            <p:ph type="body" sz="quarter" idx="1"/>
          </p:nvPr>
        </p:nvSpPr>
        <p:spPr>
          <a:xfrm>
            <a:off x="1039652" y="1987368"/>
            <a:ext cx="4957923" cy="597100"/>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376" name="Text Placeholder 4"/>
          <p:cNvSpPr/>
          <p:nvPr>
            <p:ph type="body" sz="quarter" idx="21"/>
          </p:nvPr>
        </p:nvSpPr>
        <p:spPr>
          <a:xfrm>
            <a:off x="6172200" y="1987367"/>
            <a:ext cx="4980148" cy="601050"/>
          </a:xfrm>
          <a:prstGeom prst="rect">
            <a:avLst/>
          </a:prstGeom>
        </p:spPr>
        <p:txBody>
          <a:bodyPr anchor="b"/>
          <a:lstStyle/>
          <a:p>
            <a:pPr marL="0" indent="0">
              <a:buSzTx/>
              <a:buFontTx/>
              <a:buNone/>
              <a:defRPr b="1" sz="2400"/>
            </a:pPr>
          </a:p>
        </p:txBody>
      </p:sp>
      <p:sp>
        <p:nvSpPr>
          <p:cNvPr id="377" name="Title Text"/>
          <p:cNvSpPr txBox="1"/>
          <p:nvPr>
            <p:ph type="title"/>
          </p:nvPr>
        </p:nvSpPr>
        <p:spPr>
          <a:xfrm>
            <a:off x="1039653" y="1053628"/>
            <a:ext cx="10112696" cy="921255"/>
          </a:xfrm>
          <a:prstGeom prst="rect">
            <a:avLst/>
          </a:prstGeom>
        </p:spPr>
        <p:txBody>
          <a:bodyPr/>
          <a:lstStyle/>
          <a:p>
            <a:pPr/>
            <a:r>
              <a:t>Title Text</a:t>
            </a:r>
          </a:p>
        </p:txBody>
      </p:sp>
      <p:sp>
        <p:nvSpPr>
          <p:cNvPr id="3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385"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386"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387"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388"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389" name="Title Text"/>
          <p:cNvSpPr txBox="1"/>
          <p:nvPr>
            <p:ph type="title"/>
          </p:nvPr>
        </p:nvSpPr>
        <p:spPr>
          <a:xfrm>
            <a:off x="1039653" y="1053628"/>
            <a:ext cx="10112696" cy="921255"/>
          </a:xfrm>
          <a:prstGeom prst="rect">
            <a:avLst/>
          </a:prstGeom>
        </p:spPr>
        <p:txBody>
          <a:bodyPr/>
          <a:lstStyle/>
          <a:p>
            <a:pPr/>
            <a:r>
              <a:t>Title Text</a:t>
            </a:r>
          </a:p>
        </p:txBody>
      </p:sp>
      <p:sp>
        <p:nvSpPr>
          <p:cNvPr id="3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397"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398"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399"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400"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4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409"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410"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411"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412" name="Title Text"/>
          <p:cNvSpPr txBox="1"/>
          <p:nvPr>
            <p:ph type="title"/>
          </p:nvPr>
        </p:nvSpPr>
        <p:spPr>
          <a:xfrm>
            <a:off x="839787" y="702526"/>
            <a:ext cx="3932239" cy="1354874"/>
          </a:xfrm>
          <a:prstGeom prst="rect">
            <a:avLst/>
          </a:prstGeom>
        </p:spPr>
        <p:txBody>
          <a:bodyPr anchor="b"/>
          <a:lstStyle>
            <a:lvl1pPr>
              <a:defRPr sz="3200"/>
            </a:lvl1pPr>
          </a:lstStyle>
          <a:p>
            <a:pPr/>
            <a:r>
              <a:t>Title Text</a:t>
            </a:r>
          </a:p>
        </p:txBody>
      </p:sp>
      <p:sp>
        <p:nvSpPr>
          <p:cNvPr id="413" name="Body Level One…"/>
          <p:cNvSpPr txBox="1"/>
          <p:nvPr>
            <p:ph type="body" sz="half" idx="1"/>
          </p:nvPr>
        </p:nvSpPr>
        <p:spPr>
          <a:xfrm>
            <a:off x="5185316" y="1304693"/>
            <a:ext cx="6170072" cy="4556358"/>
          </a:xfrm>
          <a:prstGeom prst="rect">
            <a:avLst/>
          </a:prstGeom>
        </p:spPr>
        <p:txBody>
          <a:bodyPr/>
          <a:lstStyle>
            <a:lvl1pPr marL="228600" indent="-228600">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414"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4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pic>
        <p:nvPicPr>
          <p:cNvPr id="422"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423"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424"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425"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426"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427"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428"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4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6" name="Title Text"/>
          <p:cNvSpPr txBox="1"/>
          <p:nvPr>
            <p:ph type="title"/>
          </p:nvPr>
        </p:nvSpPr>
        <p:spPr>
          <a:xfrm>
            <a:off x="1039653" y="1153987"/>
            <a:ext cx="10112696" cy="921255"/>
          </a:xfrm>
          <a:prstGeom prst="rect">
            <a:avLst/>
          </a:prstGeom>
        </p:spPr>
        <p:txBody>
          <a:bodyPr/>
          <a:lstStyle/>
          <a:p>
            <a:pPr/>
            <a:r>
              <a:t>Title Text</a:t>
            </a:r>
          </a:p>
        </p:txBody>
      </p:sp>
      <p:sp>
        <p:nvSpPr>
          <p:cNvPr id="47" name="Body Level One…"/>
          <p:cNvSpPr txBox="1"/>
          <p:nvPr>
            <p:ph type="body" sz="half" idx="1"/>
          </p:nvPr>
        </p:nvSpPr>
        <p:spPr>
          <a:xfrm>
            <a:off x="1039653" y="2087361"/>
            <a:ext cx="4919546" cy="4089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ue background">
    <p:spTree>
      <p:nvGrpSpPr>
        <p:cNvPr id="1" name=""/>
        <p:cNvGrpSpPr/>
        <p:nvPr/>
      </p:nvGrpSpPr>
      <p:grpSpPr>
        <a:xfrm>
          <a:off x="0" y="0"/>
          <a:ext cx="0" cy="0"/>
          <a:chOff x="0" y="0"/>
          <a:chExt cx="0" cy="0"/>
        </a:xfrm>
      </p:grpSpPr>
      <p:sp>
        <p:nvSpPr>
          <p:cNvPr id="436" name="Slide Number"/>
          <p:cNvSpPr txBox="1"/>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5" name="Body Level One…"/>
          <p:cNvSpPr txBox="1"/>
          <p:nvPr>
            <p:ph type="body" sz="quarter" idx="1"/>
          </p:nvPr>
        </p:nvSpPr>
        <p:spPr>
          <a:xfrm>
            <a:off x="1039652" y="1987368"/>
            <a:ext cx="4957923" cy="597100"/>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6" name="Text Placeholder 4"/>
          <p:cNvSpPr/>
          <p:nvPr>
            <p:ph type="body" sz="quarter" idx="21"/>
          </p:nvPr>
        </p:nvSpPr>
        <p:spPr>
          <a:xfrm>
            <a:off x="6172200" y="1987367"/>
            <a:ext cx="4980148" cy="601050"/>
          </a:xfrm>
          <a:prstGeom prst="rect">
            <a:avLst/>
          </a:prstGeom>
        </p:spPr>
        <p:txBody>
          <a:bodyPr anchor="b"/>
          <a:lstStyle/>
          <a:p>
            <a:pPr marL="0" indent="0">
              <a:buSzTx/>
              <a:buFontTx/>
              <a:buNone/>
              <a:defRPr b="1" sz="2400"/>
            </a:pPr>
          </a:p>
        </p:txBody>
      </p:sp>
      <p:sp>
        <p:nvSpPr>
          <p:cNvPr id="57" name="Title Text"/>
          <p:cNvSpPr txBox="1"/>
          <p:nvPr>
            <p:ph type="title"/>
          </p:nvPr>
        </p:nvSpPr>
        <p:spPr>
          <a:xfrm>
            <a:off x="1039653" y="1053628"/>
            <a:ext cx="10112696" cy="921255"/>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5" name="Title Text"/>
          <p:cNvSpPr txBox="1"/>
          <p:nvPr>
            <p:ph type="title"/>
          </p:nvPr>
        </p:nvSpPr>
        <p:spPr>
          <a:xfrm>
            <a:off x="1039653" y="1053628"/>
            <a:ext cx="10112696" cy="921255"/>
          </a:xfrm>
          <a:prstGeom prst="rect">
            <a:avLst/>
          </a:prstGeom>
        </p:spPr>
        <p:txBody>
          <a:bodyPr/>
          <a:lstStyle/>
          <a:p>
            <a:pPr/>
            <a:r>
              <a:t>Title Text</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0" name="Title Text"/>
          <p:cNvSpPr txBox="1"/>
          <p:nvPr>
            <p:ph type="title"/>
          </p:nvPr>
        </p:nvSpPr>
        <p:spPr>
          <a:xfrm>
            <a:off x="839787" y="702526"/>
            <a:ext cx="3932239" cy="1354874"/>
          </a:xfrm>
          <a:prstGeom prst="rect">
            <a:avLst/>
          </a:prstGeom>
        </p:spPr>
        <p:txBody>
          <a:bodyPr anchor="b"/>
          <a:lstStyle>
            <a:lvl1pPr>
              <a:defRPr sz="3200"/>
            </a:lvl1pPr>
          </a:lstStyle>
          <a:p>
            <a:pPr/>
            <a:r>
              <a:t>Title Text</a:t>
            </a:r>
          </a:p>
        </p:txBody>
      </p:sp>
      <p:sp>
        <p:nvSpPr>
          <p:cNvPr id="81" name="Body Level One…"/>
          <p:cNvSpPr txBox="1"/>
          <p:nvPr>
            <p:ph type="body" sz="half" idx="1"/>
          </p:nvPr>
        </p:nvSpPr>
        <p:spPr>
          <a:xfrm>
            <a:off x="5185316" y="1304693"/>
            <a:ext cx="6170072" cy="4556358"/>
          </a:xfrm>
          <a:prstGeom prst="rect">
            <a:avLst/>
          </a:prstGeom>
        </p:spPr>
        <p:txBody>
          <a:bodyPr/>
          <a:lstStyle>
            <a:lvl1pPr marL="228600" indent="-228600">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82"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0"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91"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92"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Relationship Id="rId18" Type="http://schemas.openxmlformats.org/officeDocument/2006/relationships/slideLayout" Target="../slideLayouts/slideLayout13.xml"/><Relationship Id="rId19" Type="http://schemas.openxmlformats.org/officeDocument/2006/relationships/slideLayout" Target="../slideLayouts/slideLayout14.xml"/><Relationship Id="rId20" Type="http://schemas.openxmlformats.org/officeDocument/2006/relationships/slideLayout" Target="../slideLayouts/slideLayout15.xml"/><Relationship Id="rId21" Type="http://schemas.openxmlformats.org/officeDocument/2006/relationships/slideLayout" Target="../slideLayouts/slideLayout16.xml"/><Relationship Id="rId22" Type="http://schemas.openxmlformats.org/officeDocument/2006/relationships/slideLayout" Target="../slideLayouts/slideLayout17.xml"/><Relationship Id="rId23" Type="http://schemas.openxmlformats.org/officeDocument/2006/relationships/slideLayout" Target="../slideLayouts/slideLayout18.xml"/><Relationship Id="rId24" Type="http://schemas.openxmlformats.org/officeDocument/2006/relationships/slideLayout" Target="../slideLayouts/slideLayout19.xml"/><Relationship Id="rId25" Type="http://schemas.openxmlformats.org/officeDocument/2006/relationships/slideLayout" Target="../slideLayouts/slideLayout20.xml"/><Relationship Id="rId26" Type="http://schemas.openxmlformats.org/officeDocument/2006/relationships/slideLayout" Target="../slideLayouts/slideLayout21.xml"/><Relationship Id="rId27" Type="http://schemas.openxmlformats.org/officeDocument/2006/relationships/slideLayout" Target="../slideLayouts/slideLayout22.xml"/><Relationship Id="rId28" Type="http://schemas.openxmlformats.org/officeDocument/2006/relationships/slideLayout" Target="../slideLayouts/slideLayout23.xml"/><Relationship Id="rId29" Type="http://schemas.openxmlformats.org/officeDocument/2006/relationships/slideLayout" Target="../slideLayouts/slideLayout24.xml"/><Relationship Id="rId30" Type="http://schemas.openxmlformats.org/officeDocument/2006/relationships/slideLayout" Target="../slideLayouts/slideLayout25.xml"/><Relationship Id="rId31" Type="http://schemas.openxmlformats.org/officeDocument/2006/relationships/slideLayout" Target="../slideLayouts/slideLayout26.xml"/><Relationship Id="rId32" Type="http://schemas.openxmlformats.org/officeDocument/2006/relationships/slideLayout" Target="../slideLayouts/slideLayout27.xml"/><Relationship Id="rId33" Type="http://schemas.openxmlformats.org/officeDocument/2006/relationships/slideLayout" Target="../slideLayouts/slideLayout28.xml"/><Relationship Id="rId34" Type="http://schemas.openxmlformats.org/officeDocument/2006/relationships/slideLayout" Target="../slideLayouts/slideLayout29.xml"/><Relationship Id="rId35" Type="http://schemas.openxmlformats.org/officeDocument/2006/relationships/slideLayout" Target="../slideLayouts/slideLayout30.xml"/><Relationship Id="rId36" Type="http://schemas.openxmlformats.org/officeDocument/2006/relationships/slideLayout" Target="../slideLayouts/slideLayout31.xml"/><Relationship Id="rId37" Type="http://schemas.openxmlformats.org/officeDocument/2006/relationships/slideLayout" Target="../slideLayouts/slideLayout32.xml"/><Relationship Id="rId38" Type="http://schemas.openxmlformats.org/officeDocument/2006/relationships/slideLayout" Target="../slideLayouts/slideLayout33.xml"/><Relationship Id="rId39" Type="http://schemas.openxmlformats.org/officeDocument/2006/relationships/slideLayout" Target="../slideLayouts/slideLayout34.xml"/><Relationship Id="rId40" Type="http://schemas.openxmlformats.org/officeDocument/2006/relationships/slideLayout" Target="../slideLayouts/slideLayout35.xml"/><Relationship Id="rId41" Type="http://schemas.openxmlformats.org/officeDocument/2006/relationships/slideLayout" Target="../slideLayouts/slideLayout36.xml"/><Relationship Id="rId42" Type="http://schemas.openxmlformats.org/officeDocument/2006/relationships/slideLayout" Target="../slideLayouts/slideLayout37.xml"/><Relationship Id="rId43" Type="http://schemas.openxmlformats.org/officeDocument/2006/relationships/slideLayout" Target="../slideLayouts/slideLayout38.xml"/><Relationship Id="rId44" Type="http://schemas.openxmlformats.org/officeDocument/2006/relationships/slideLayout" Target="../slideLayouts/slideLayout39.xml"/><Relationship Id="rId45"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2B2551"/>
        </a:solidFill>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2">
            <a:extLst/>
          </a:blip>
          <a:stretch>
            <a:fillRect/>
          </a:stretch>
        </p:blipFill>
        <p:spPr>
          <a:xfrm>
            <a:off x="11353800" y="-360"/>
            <a:ext cx="771056" cy="1172346"/>
          </a:xfrm>
          <a:prstGeom prst="rect">
            <a:avLst/>
          </a:prstGeom>
          <a:ln w="12700">
            <a:miter lim="400000"/>
          </a:ln>
        </p:spPr>
      </p:pic>
      <p:pic>
        <p:nvPicPr>
          <p:cNvPr id="3" name="Picture 7" descr="Picture 7"/>
          <p:cNvPicPr>
            <a:picLocks noChangeAspect="1"/>
          </p:cNvPicPr>
          <p:nvPr/>
        </p:nvPicPr>
        <p:blipFill>
          <a:blip r:embed="rId3">
            <a:extLst/>
          </a:blip>
          <a:stretch>
            <a:fillRect/>
          </a:stretch>
        </p:blipFill>
        <p:spPr>
          <a:xfrm>
            <a:off x="10200438" y="318824"/>
            <a:ext cx="1172345" cy="572571"/>
          </a:xfrm>
          <a:prstGeom prst="rect">
            <a:avLst/>
          </a:prstGeom>
          <a:ln w="12700">
            <a:miter lim="400000"/>
          </a:ln>
        </p:spPr>
      </p:pic>
      <p:pic>
        <p:nvPicPr>
          <p:cNvPr id="4" name="Picture 8" descr="Picture 8"/>
          <p:cNvPicPr>
            <a:picLocks noChangeAspect="1"/>
          </p:cNvPicPr>
          <p:nvPr/>
        </p:nvPicPr>
        <p:blipFill>
          <a:blip r:embed="rId4">
            <a:extLst/>
          </a:blip>
          <a:stretch>
            <a:fillRect/>
          </a:stretch>
        </p:blipFill>
        <p:spPr>
          <a:xfrm>
            <a:off x="8151163" y="219583"/>
            <a:ext cx="771056" cy="771056"/>
          </a:xfrm>
          <a:prstGeom prst="rect">
            <a:avLst/>
          </a:prstGeom>
          <a:ln w="12700">
            <a:miter lim="400000"/>
          </a:ln>
        </p:spPr>
      </p:pic>
      <p:pic>
        <p:nvPicPr>
          <p:cNvPr id="5" name="Picture 9" descr="Picture 9"/>
          <p:cNvPicPr>
            <a:picLocks noChangeAspect="1"/>
          </p:cNvPicPr>
          <p:nvPr/>
        </p:nvPicPr>
        <p:blipFill>
          <a:blip r:embed="rId5">
            <a:extLst/>
          </a:blip>
          <a:stretch>
            <a:fillRect/>
          </a:stretch>
        </p:blipFill>
        <p:spPr>
          <a:xfrm>
            <a:off x="9084426" y="256850"/>
            <a:ext cx="959441" cy="733788"/>
          </a:xfrm>
          <a:prstGeom prst="rect">
            <a:avLst/>
          </a:prstGeom>
          <a:ln w="12700">
            <a:miter lim="400000"/>
          </a:ln>
        </p:spPr>
      </p:pic>
      <p:sp>
        <p:nvSpPr>
          <p:cNvPr id="6" name="Title Text"/>
          <p:cNvSpPr txBox="1"/>
          <p:nvPr>
            <p:ph type="title"/>
          </p:nvPr>
        </p:nvSpPr>
        <p:spPr>
          <a:xfrm>
            <a:off x="1039653" y="1064778"/>
            <a:ext cx="10112696" cy="92125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7" name="Body Level One…"/>
          <p:cNvSpPr txBox="1"/>
          <p:nvPr>
            <p:ph type="body" idx="1"/>
          </p:nvPr>
        </p:nvSpPr>
        <p:spPr>
          <a:xfrm>
            <a:off x="1049144" y="2007218"/>
            <a:ext cx="10093712" cy="41697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 name="Slide Number"/>
          <p:cNvSpPr txBox="1"/>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 id="2147483666" r:id="rId23"/>
    <p:sldLayoutId id="2147483667" r:id="rId24"/>
    <p:sldLayoutId id="2147483668" r:id="rId25"/>
    <p:sldLayoutId id="2147483669" r:id="rId26"/>
    <p:sldLayoutId id="2147483670" r:id="rId27"/>
    <p:sldLayoutId id="2147483671" r:id="rId28"/>
    <p:sldLayoutId id="2147483672" r:id="rId29"/>
    <p:sldLayoutId id="2147483673" r:id="rId30"/>
    <p:sldLayoutId id="2147483674" r:id="rId31"/>
    <p:sldLayoutId id="2147483675" r:id="rId32"/>
    <p:sldLayoutId id="2147483676" r:id="rId33"/>
    <p:sldLayoutId id="2147483677" r:id="rId34"/>
    <p:sldLayoutId id="2147483678" r:id="rId35"/>
    <p:sldLayoutId id="2147483679" r:id="rId36"/>
    <p:sldLayoutId id="2147483680" r:id="rId37"/>
    <p:sldLayoutId id="2147483681" r:id="rId38"/>
    <p:sldLayoutId id="2147483682" r:id="rId39"/>
    <p:sldLayoutId id="2147483683" r:id="rId40"/>
    <p:sldLayoutId id="2147483684" r:id="rId41"/>
    <p:sldLayoutId id="2147483685" r:id="rId42"/>
    <p:sldLayoutId id="2147483686" r:id="rId43"/>
    <p:sldLayoutId id="2147483687" r:id="rId44"/>
    <p:sldLayoutId id="2147483688" r:id="rId4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C837"/>
          </a:solidFill>
          <a:uFillTx/>
          <a:latin typeface="Calibri Light"/>
          <a:ea typeface="Calibri Light"/>
          <a:cs typeface="Calibri Light"/>
          <a:sym typeface="Calibri Light"/>
        </a:defRPr>
      </a:lvl9pPr>
    </p:titleStyle>
    <p:bodyStyle>
      <a:lvl1pPr marL="138792" marR="0" indent="-138792" algn="l" defTabSz="914400" rtl="0" latinLnBrk="0">
        <a:lnSpc>
          <a:spcPct val="90000"/>
        </a:lnSpc>
        <a:spcBef>
          <a:spcPts val="1000"/>
        </a:spcBef>
        <a:spcAft>
          <a:spcPts val="0"/>
        </a:spcAft>
        <a:buClrTx/>
        <a:buSzPct val="100000"/>
        <a:buFont typeface="Arial"/>
        <a:buChar char="•"/>
        <a:tabLst/>
        <a:defRPr b="0" baseline="0" cap="none" i="0" spc="0" strike="noStrike" sz="1700" u="none">
          <a:solidFill>
            <a:srgbClr val="FFFFFF"/>
          </a:solidFill>
          <a:uFillTx/>
          <a:latin typeface="+mj-lt"/>
          <a:ea typeface="+mj-ea"/>
          <a:cs typeface="+mj-cs"/>
          <a:sym typeface="Calibri"/>
        </a:defRPr>
      </a:lvl1pPr>
      <a:lvl2pPr marL="619125" marR="0" indent="-161925" algn="l" defTabSz="914400" rtl="0" latinLnBrk="0">
        <a:lnSpc>
          <a:spcPct val="90000"/>
        </a:lnSpc>
        <a:spcBef>
          <a:spcPts val="1000"/>
        </a:spcBef>
        <a:spcAft>
          <a:spcPts val="0"/>
        </a:spcAft>
        <a:buClrTx/>
        <a:buSzPct val="100000"/>
        <a:buFont typeface="Arial"/>
        <a:buChar char="•"/>
        <a:tabLst/>
        <a:defRPr b="0" baseline="0" cap="none" i="0" spc="0" strike="noStrike" sz="1700" u="none">
          <a:solidFill>
            <a:srgbClr val="FFFFFF"/>
          </a:solidFill>
          <a:uFillTx/>
          <a:latin typeface="+mj-lt"/>
          <a:ea typeface="+mj-ea"/>
          <a:cs typeface="+mj-cs"/>
          <a:sym typeface="Calibri"/>
        </a:defRPr>
      </a:lvl2pPr>
      <a:lvl3pPr marL="1108710" marR="0" indent="-194310" algn="l" defTabSz="914400" rtl="0" latinLnBrk="0">
        <a:lnSpc>
          <a:spcPct val="90000"/>
        </a:lnSpc>
        <a:spcBef>
          <a:spcPts val="1000"/>
        </a:spcBef>
        <a:spcAft>
          <a:spcPts val="0"/>
        </a:spcAft>
        <a:buClrTx/>
        <a:buSzPct val="100000"/>
        <a:buFont typeface="Arial"/>
        <a:buChar char="•"/>
        <a:tabLst/>
        <a:defRPr b="0" baseline="0" cap="none" i="0" spc="0" strike="noStrike" sz="1700" u="none">
          <a:solidFill>
            <a:srgbClr val="FFFFFF"/>
          </a:solidFill>
          <a:uFillTx/>
          <a:latin typeface="+mj-lt"/>
          <a:ea typeface="+mj-ea"/>
          <a:cs typeface="+mj-cs"/>
          <a:sym typeface="Calibri"/>
        </a:defRPr>
      </a:lvl3pPr>
      <a:lvl4pPr marL="1587500" marR="0" indent="-215900" algn="l" defTabSz="914400" rtl="0" latinLnBrk="0">
        <a:lnSpc>
          <a:spcPct val="90000"/>
        </a:lnSpc>
        <a:spcBef>
          <a:spcPts val="1000"/>
        </a:spcBef>
        <a:spcAft>
          <a:spcPts val="0"/>
        </a:spcAft>
        <a:buClrTx/>
        <a:buSzPct val="100000"/>
        <a:buFont typeface="Arial"/>
        <a:buChar char="•"/>
        <a:tabLst/>
        <a:defRPr b="0" baseline="0" cap="none" i="0" spc="0" strike="noStrike" sz="1700" u="none">
          <a:solidFill>
            <a:srgbClr val="FFFFFF"/>
          </a:solidFill>
          <a:uFillTx/>
          <a:latin typeface="+mj-lt"/>
          <a:ea typeface="+mj-ea"/>
          <a:cs typeface="+mj-cs"/>
          <a:sym typeface="Calibri"/>
        </a:defRPr>
      </a:lvl4pPr>
      <a:lvl5pPr marL="2044700" marR="0" indent="-215900" algn="l" defTabSz="914400" rtl="0" latinLnBrk="0">
        <a:lnSpc>
          <a:spcPct val="90000"/>
        </a:lnSpc>
        <a:spcBef>
          <a:spcPts val="1000"/>
        </a:spcBef>
        <a:spcAft>
          <a:spcPts val="0"/>
        </a:spcAft>
        <a:buClrTx/>
        <a:buSzPct val="100000"/>
        <a:buFont typeface="Arial"/>
        <a:buChar char="•"/>
        <a:tabLst/>
        <a:defRPr b="0" baseline="0" cap="none" i="0" spc="0" strike="noStrike" sz="1700" u="none">
          <a:solidFill>
            <a:srgbClr val="FFFFFF"/>
          </a:solidFill>
          <a:uFillTx/>
          <a:latin typeface="+mj-lt"/>
          <a:ea typeface="+mj-ea"/>
          <a:cs typeface="+mj-cs"/>
          <a:sym typeface="Calibri"/>
        </a:defRPr>
      </a:lvl5pPr>
      <a:lvl6pPr marL="2501900" marR="0" indent="-215900" algn="l" defTabSz="914400" rtl="0" latinLnBrk="0">
        <a:lnSpc>
          <a:spcPct val="90000"/>
        </a:lnSpc>
        <a:spcBef>
          <a:spcPts val="1000"/>
        </a:spcBef>
        <a:spcAft>
          <a:spcPts val="0"/>
        </a:spcAft>
        <a:buClrTx/>
        <a:buSzPct val="100000"/>
        <a:buFont typeface="Arial"/>
        <a:buChar char="•"/>
        <a:tabLst/>
        <a:defRPr b="0" baseline="0" cap="none" i="0" spc="0" strike="noStrike" sz="1700" u="none">
          <a:solidFill>
            <a:srgbClr val="FFFFFF"/>
          </a:solidFill>
          <a:uFillTx/>
          <a:latin typeface="+mj-lt"/>
          <a:ea typeface="+mj-ea"/>
          <a:cs typeface="+mj-cs"/>
          <a:sym typeface="Calibri"/>
        </a:defRPr>
      </a:lvl6pPr>
      <a:lvl7pPr marL="2959100" marR="0" indent="-215900" algn="l" defTabSz="914400" rtl="0" latinLnBrk="0">
        <a:lnSpc>
          <a:spcPct val="90000"/>
        </a:lnSpc>
        <a:spcBef>
          <a:spcPts val="1000"/>
        </a:spcBef>
        <a:spcAft>
          <a:spcPts val="0"/>
        </a:spcAft>
        <a:buClrTx/>
        <a:buSzPct val="100000"/>
        <a:buFont typeface="Arial"/>
        <a:buChar char="•"/>
        <a:tabLst/>
        <a:defRPr b="0" baseline="0" cap="none" i="0" spc="0" strike="noStrike" sz="1700" u="none">
          <a:solidFill>
            <a:srgbClr val="FFFFFF"/>
          </a:solidFill>
          <a:uFillTx/>
          <a:latin typeface="+mj-lt"/>
          <a:ea typeface="+mj-ea"/>
          <a:cs typeface="+mj-cs"/>
          <a:sym typeface="Calibri"/>
        </a:defRPr>
      </a:lvl7pPr>
      <a:lvl8pPr marL="3416300" marR="0" indent="-215900" algn="l" defTabSz="914400" rtl="0" latinLnBrk="0">
        <a:lnSpc>
          <a:spcPct val="90000"/>
        </a:lnSpc>
        <a:spcBef>
          <a:spcPts val="1000"/>
        </a:spcBef>
        <a:spcAft>
          <a:spcPts val="0"/>
        </a:spcAft>
        <a:buClrTx/>
        <a:buSzPct val="100000"/>
        <a:buFont typeface="Arial"/>
        <a:buChar char="•"/>
        <a:tabLst/>
        <a:defRPr b="0" baseline="0" cap="none" i="0" spc="0" strike="noStrike" sz="1700" u="none">
          <a:solidFill>
            <a:srgbClr val="FFFFFF"/>
          </a:solidFill>
          <a:uFillTx/>
          <a:latin typeface="+mj-lt"/>
          <a:ea typeface="+mj-ea"/>
          <a:cs typeface="+mj-cs"/>
          <a:sym typeface="Calibri"/>
        </a:defRPr>
      </a:lvl8pPr>
      <a:lvl9pPr marL="3873500" marR="0" indent="-215900" algn="l" defTabSz="914400" rtl="0" latinLnBrk="0">
        <a:lnSpc>
          <a:spcPct val="90000"/>
        </a:lnSpc>
        <a:spcBef>
          <a:spcPts val="1000"/>
        </a:spcBef>
        <a:spcAft>
          <a:spcPts val="0"/>
        </a:spcAft>
        <a:buClrTx/>
        <a:buSzPct val="100000"/>
        <a:buFont typeface="Arial"/>
        <a:buChar char="•"/>
        <a:tabLst/>
        <a:defRPr b="0" baseline="0" cap="none" i="0" spc="0" strike="noStrike" sz="1700" u="none">
          <a:solidFill>
            <a:srgbClr val="FFFFF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omments" Target="../comments/commen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jpeg"/><Relationship Id="rId3"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5.png"/><Relationship Id="rId3" Type="http://schemas.openxmlformats.org/officeDocument/2006/relationships/image" Target="../media/image1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omments" Target="../comments/commen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itle 1"/>
          <p:cNvSpPr txBox="1"/>
          <p:nvPr>
            <p:ph type="title"/>
          </p:nvPr>
        </p:nvSpPr>
        <p:spPr>
          <a:xfrm>
            <a:off x="743412" y="1539179"/>
            <a:ext cx="7270515" cy="2852739"/>
          </a:xfrm>
          <a:prstGeom prst="rect">
            <a:avLst/>
          </a:prstGeom>
        </p:spPr>
        <p:txBody>
          <a:bodyPr/>
          <a:lstStyle/>
          <a:p>
            <a:pPr/>
            <a:r>
              <a:t>803ID RAI</a:t>
            </a:r>
          </a:p>
        </p:txBody>
      </p:sp>
      <p:sp>
        <p:nvSpPr>
          <p:cNvPr id="446" name="Text Placeholder 2"/>
          <p:cNvSpPr txBox="1"/>
          <p:nvPr>
            <p:ph type="body" sz="quarter" idx="1"/>
          </p:nvPr>
        </p:nvSpPr>
        <p:spPr>
          <a:xfrm>
            <a:off x="831850" y="4589462"/>
            <a:ext cx="10515600" cy="1500188"/>
          </a:xfrm>
          <a:prstGeom prst="rect">
            <a:avLst/>
          </a:prstGeom>
        </p:spPr>
        <p:txBody>
          <a:bodyPr/>
          <a:lstStyle/>
          <a:p>
            <a:pPr/>
            <a:r>
              <a:t>Student Name: Rahil Ibrahimi</a:t>
            </a:r>
          </a:p>
          <a:p>
            <a:pPr/>
            <a:r>
              <a:t>Date: 08.12.2023</a:t>
            </a:r>
          </a:p>
        </p:txBody>
      </p:sp>
      <p:sp>
        <p:nvSpPr>
          <p:cNvPr id="447" name="TextBox 3"/>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pic>
        <p:nvPicPr>
          <p:cNvPr id="448" name="0.jpeg" descr="0.jpeg"/>
          <p:cNvPicPr>
            <a:picLocks noChangeAspect="1"/>
          </p:cNvPicPr>
          <p:nvPr/>
        </p:nvPicPr>
        <p:blipFill>
          <a:blip r:embed="rId2">
            <a:alphaModFix amt="11075"/>
            <a:extLst/>
          </a:blip>
          <a:srcRect l="6" t="39107" r="2" b="0"/>
          <a:stretch>
            <a:fillRect/>
          </a:stretch>
        </p:blipFill>
        <p:spPr>
          <a:xfrm>
            <a:off x="5044023" y="-22835"/>
            <a:ext cx="7224321" cy="6857928"/>
          </a:xfrm>
          <a:custGeom>
            <a:avLst/>
            <a:gdLst/>
            <a:ahLst/>
            <a:cxnLst>
              <a:cxn ang="0">
                <a:pos x="wd2" y="hd2"/>
              </a:cxn>
              <a:cxn ang="5400000">
                <a:pos x="wd2" y="hd2"/>
              </a:cxn>
              <a:cxn ang="10800000">
                <a:pos x="wd2" y="hd2"/>
              </a:cxn>
              <a:cxn ang="16200000">
                <a:pos x="wd2" y="hd2"/>
              </a:cxn>
            </a:cxnLst>
            <a:rect l="0" t="0" r="r" b="b"/>
            <a:pathLst>
              <a:path w="21600" h="21585" fill="norm" stroke="1" extrusionOk="0">
                <a:moveTo>
                  <a:pt x="10695" y="2"/>
                </a:moveTo>
                <a:cubicBezTo>
                  <a:pt x="10631" y="4"/>
                  <a:pt x="10573" y="10"/>
                  <a:pt x="10524" y="19"/>
                </a:cubicBezTo>
                <a:cubicBezTo>
                  <a:pt x="10413" y="40"/>
                  <a:pt x="10303" y="48"/>
                  <a:pt x="10238" y="43"/>
                </a:cubicBezTo>
                <a:cubicBezTo>
                  <a:pt x="10152" y="85"/>
                  <a:pt x="10038" y="128"/>
                  <a:pt x="9921" y="154"/>
                </a:cubicBezTo>
                <a:cubicBezTo>
                  <a:pt x="9526" y="243"/>
                  <a:pt x="8995" y="474"/>
                  <a:pt x="8834" y="627"/>
                </a:cubicBezTo>
                <a:cubicBezTo>
                  <a:pt x="8776" y="683"/>
                  <a:pt x="8557" y="736"/>
                  <a:pt x="8349" y="745"/>
                </a:cubicBezTo>
                <a:cubicBezTo>
                  <a:pt x="8320" y="746"/>
                  <a:pt x="8287" y="750"/>
                  <a:pt x="8255" y="752"/>
                </a:cubicBezTo>
                <a:cubicBezTo>
                  <a:pt x="8195" y="800"/>
                  <a:pt x="8082" y="817"/>
                  <a:pt x="7965" y="792"/>
                </a:cubicBezTo>
                <a:cubicBezTo>
                  <a:pt x="7868" y="810"/>
                  <a:pt x="7779" y="831"/>
                  <a:pt x="7719" y="852"/>
                </a:cubicBezTo>
                <a:cubicBezTo>
                  <a:pt x="7624" y="887"/>
                  <a:pt x="7423" y="922"/>
                  <a:pt x="7186" y="958"/>
                </a:cubicBezTo>
                <a:cubicBezTo>
                  <a:pt x="6921" y="1016"/>
                  <a:pt x="6515" y="1064"/>
                  <a:pt x="6145" y="1088"/>
                </a:cubicBezTo>
                <a:cubicBezTo>
                  <a:pt x="5962" y="1108"/>
                  <a:pt x="5736" y="1128"/>
                  <a:pt x="5429" y="1148"/>
                </a:cubicBezTo>
                <a:cubicBezTo>
                  <a:pt x="5200" y="1165"/>
                  <a:pt x="4987" y="1178"/>
                  <a:pt x="4788" y="1187"/>
                </a:cubicBezTo>
                <a:cubicBezTo>
                  <a:pt x="4754" y="1189"/>
                  <a:pt x="4712" y="1192"/>
                  <a:pt x="4680" y="1193"/>
                </a:cubicBezTo>
                <a:cubicBezTo>
                  <a:pt x="4606" y="1198"/>
                  <a:pt x="4564" y="1201"/>
                  <a:pt x="4484" y="1206"/>
                </a:cubicBezTo>
                <a:cubicBezTo>
                  <a:pt x="3364" y="1269"/>
                  <a:pt x="2340" y="1339"/>
                  <a:pt x="2207" y="1362"/>
                </a:cubicBezTo>
                <a:cubicBezTo>
                  <a:pt x="2096" y="1381"/>
                  <a:pt x="1993" y="1373"/>
                  <a:pt x="1931" y="1346"/>
                </a:cubicBezTo>
                <a:cubicBezTo>
                  <a:pt x="1880" y="1349"/>
                  <a:pt x="1846" y="1351"/>
                  <a:pt x="1793" y="1354"/>
                </a:cubicBezTo>
                <a:cubicBezTo>
                  <a:pt x="1432" y="1375"/>
                  <a:pt x="882" y="1429"/>
                  <a:pt x="568" y="1476"/>
                </a:cubicBezTo>
                <a:lnTo>
                  <a:pt x="50" y="1553"/>
                </a:lnTo>
                <a:cubicBezTo>
                  <a:pt x="24" y="1935"/>
                  <a:pt x="12" y="2993"/>
                  <a:pt x="6" y="4827"/>
                </a:cubicBezTo>
                <a:cubicBezTo>
                  <a:pt x="3" y="5905"/>
                  <a:pt x="1" y="7076"/>
                  <a:pt x="0" y="8820"/>
                </a:cubicBezTo>
                <a:cubicBezTo>
                  <a:pt x="1" y="16701"/>
                  <a:pt x="7" y="18691"/>
                  <a:pt x="39" y="18678"/>
                </a:cubicBezTo>
                <a:cubicBezTo>
                  <a:pt x="64" y="18668"/>
                  <a:pt x="91" y="18686"/>
                  <a:pt x="110" y="18725"/>
                </a:cubicBezTo>
                <a:cubicBezTo>
                  <a:pt x="128" y="18759"/>
                  <a:pt x="183" y="18835"/>
                  <a:pt x="233" y="18893"/>
                </a:cubicBezTo>
                <a:cubicBezTo>
                  <a:pt x="282" y="18952"/>
                  <a:pt x="323" y="19010"/>
                  <a:pt x="323" y="19022"/>
                </a:cubicBezTo>
                <a:cubicBezTo>
                  <a:pt x="323" y="19034"/>
                  <a:pt x="357" y="19084"/>
                  <a:pt x="398" y="19133"/>
                </a:cubicBezTo>
                <a:cubicBezTo>
                  <a:pt x="495" y="19249"/>
                  <a:pt x="564" y="19343"/>
                  <a:pt x="726" y="19583"/>
                </a:cubicBezTo>
                <a:cubicBezTo>
                  <a:pt x="932" y="19887"/>
                  <a:pt x="1082" y="20099"/>
                  <a:pt x="1187" y="20231"/>
                </a:cubicBezTo>
                <a:cubicBezTo>
                  <a:pt x="1239" y="20297"/>
                  <a:pt x="1400" y="20504"/>
                  <a:pt x="1545" y="20691"/>
                </a:cubicBezTo>
                <a:cubicBezTo>
                  <a:pt x="1690" y="20878"/>
                  <a:pt x="1899" y="21140"/>
                  <a:pt x="2010" y="21273"/>
                </a:cubicBezTo>
                <a:cubicBezTo>
                  <a:pt x="2121" y="21406"/>
                  <a:pt x="2207" y="21530"/>
                  <a:pt x="2200" y="21550"/>
                </a:cubicBezTo>
                <a:cubicBezTo>
                  <a:pt x="2190" y="21578"/>
                  <a:pt x="3794" y="21585"/>
                  <a:pt x="10161" y="21585"/>
                </a:cubicBezTo>
                <a:lnTo>
                  <a:pt x="18134" y="21585"/>
                </a:lnTo>
                <a:lnTo>
                  <a:pt x="18200" y="21493"/>
                </a:lnTo>
                <a:cubicBezTo>
                  <a:pt x="18237" y="21442"/>
                  <a:pt x="18278" y="21376"/>
                  <a:pt x="18293" y="21345"/>
                </a:cubicBezTo>
                <a:cubicBezTo>
                  <a:pt x="18308" y="21315"/>
                  <a:pt x="18382" y="21237"/>
                  <a:pt x="18458" y="21174"/>
                </a:cubicBezTo>
                <a:cubicBezTo>
                  <a:pt x="18534" y="21111"/>
                  <a:pt x="18615" y="21028"/>
                  <a:pt x="18638" y="20988"/>
                </a:cubicBezTo>
                <a:cubicBezTo>
                  <a:pt x="18661" y="20948"/>
                  <a:pt x="18738" y="20852"/>
                  <a:pt x="18807" y="20774"/>
                </a:cubicBezTo>
                <a:cubicBezTo>
                  <a:pt x="18876" y="20697"/>
                  <a:pt x="18958" y="20595"/>
                  <a:pt x="18989" y="20548"/>
                </a:cubicBezTo>
                <a:cubicBezTo>
                  <a:pt x="19021" y="20501"/>
                  <a:pt x="19106" y="20392"/>
                  <a:pt x="19178" y="20305"/>
                </a:cubicBezTo>
                <a:cubicBezTo>
                  <a:pt x="19250" y="20217"/>
                  <a:pt x="19323" y="20119"/>
                  <a:pt x="19341" y="20087"/>
                </a:cubicBezTo>
                <a:cubicBezTo>
                  <a:pt x="19358" y="20055"/>
                  <a:pt x="19449" y="19916"/>
                  <a:pt x="19542" y="19778"/>
                </a:cubicBezTo>
                <a:cubicBezTo>
                  <a:pt x="19836" y="19343"/>
                  <a:pt x="20010" y="19051"/>
                  <a:pt x="20116" y="18816"/>
                </a:cubicBezTo>
                <a:cubicBezTo>
                  <a:pt x="20171" y="18691"/>
                  <a:pt x="20254" y="18503"/>
                  <a:pt x="20301" y="18399"/>
                </a:cubicBezTo>
                <a:cubicBezTo>
                  <a:pt x="20347" y="18294"/>
                  <a:pt x="20385" y="18194"/>
                  <a:pt x="20385" y="18175"/>
                </a:cubicBezTo>
                <a:cubicBezTo>
                  <a:pt x="20385" y="18156"/>
                  <a:pt x="20409" y="18101"/>
                  <a:pt x="20437" y="18053"/>
                </a:cubicBezTo>
                <a:cubicBezTo>
                  <a:pt x="20465" y="18004"/>
                  <a:pt x="20515" y="17875"/>
                  <a:pt x="20547" y="17765"/>
                </a:cubicBezTo>
                <a:cubicBezTo>
                  <a:pt x="20674" y="17343"/>
                  <a:pt x="20939" y="16595"/>
                  <a:pt x="21073" y="16288"/>
                </a:cubicBezTo>
                <a:cubicBezTo>
                  <a:pt x="21107" y="16209"/>
                  <a:pt x="21174" y="16018"/>
                  <a:pt x="21221" y="15862"/>
                </a:cubicBezTo>
                <a:cubicBezTo>
                  <a:pt x="21332" y="15498"/>
                  <a:pt x="21440" y="15189"/>
                  <a:pt x="21469" y="15150"/>
                </a:cubicBezTo>
                <a:cubicBezTo>
                  <a:pt x="21482" y="15133"/>
                  <a:pt x="21503" y="14973"/>
                  <a:pt x="21518" y="14796"/>
                </a:cubicBezTo>
                <a:cubicBezTo>
                  <a:pt x="21533" y="14619"/>
                  <a:pt x="21557" y="14461"/>
                  <a:pt x="21573" y="14445"/>
                </a:cubicBezTo>
                <a:cubicBezTo>
                  <a:pt x="21591" y="14426"/>
                  <a:pt x="21598" y="13275"/>
                  <a:pt x="21600" y="12024"/>
                </a:cubicBezTo>
                <a:lnTo>
                  <a:pt x="21600" y="11473"/>
                </a:lnTo>
                <a:cubicBezTo>
                  <a:pt x="21600" y="11290"/>
                  <a:pt x="21600" y="11183"/>
                  <a:pt x="21600" y="11005"/>
                </a:cubicBezTo>
                <a:cubicBezTo>
                  <a:pt x="21597" y="9729"/>
                  <a:pt x="21587" y="8546"/>
                  <a:pt x="21569" y="8527"/>
                </a:cubicBezTo>
                <a:cubicBezTo>
                  <a:pt x="21546" y="8503"/>
                  <a:pt x="21537" y="7684"/>
                  <a:pt x="21532" y="5418"/>
                </a:cubicBezTo>
                <a:cubicBezTo>
                  <a:pt x="21526" y="2643"/>
                  <a:pt x="21512" y="1687"/>
                  <a:pt x="21472" y="1472"/>
                </a:cubicBezTo>
                <a:cubicBezTo>
                  <a:pt x="21413" y="1491"/>
                  <a:pt x="21324" y="1484"/>
                  <a:pt x="21198" y="1449"/>
                </a:cubicBezTo>
                <a:cubicBezTo>
                  <a:pt x="20695" y="1310"/>
                  <a:pt x="19484" y="1205"/>
                  <a:pt x="17797" y="1152"/>
                </a:cubicBezTo>
                <a:cubicBezTo>
                  <a:pt x="17685" y="1164"/>
                  <a:pt x="17536" y="1168"/>
                  <a:pt x="17377" y="1161"/>
                </a:cubicBezTo>
                <a:cubicBezTo>
                  <a:pt x="17099" y="1148"/>
                  <a:pt x="16282" y="1117"/>
                  <a:pt x="15561" y="1092"/>
                </a:cubicBezTo>
                <a:cubicBezTo>
                  <a:pt x="14229" y="1047"/>
                  <a:pt x="13960" y="1000"/>
                  <a:pt x="13008" y="649"/>
                </a:cubicBezTo>
                <a:cubicBezTo>
                  <a:pt x="12780" y="565"/>
                  <a:pt x="12439" y="414"/>
                  <a:pt x="12249" y="315"/>
                </a:cubicBezTo>
                <a:cubicBezTo>
                  <a:pt x="11895" y="130"/>
                  <a:pt x="11141" y="-15"/>
                  <a:pt x="10695" y="2"/>
                </a:cubicBezTo>
                <a:close/>
              </a:path>
            </a:pathLst>
          </a:cu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DG 9: Industry, Innovation, and Infrastructure:…"/>
          <p:cNvSpPr txBox="1"/>
          <p:nvPr>
            <p:ph type="body" idx="1"/>
          </p:nvPr>
        </p:nvSpPr>
        <p:spPr>
          <a:xfrm>
            <a:off x="1049144" y="1600818"/>
            <a:ext cx="10093712" cy="4169745"/>
          </a:xfrm>
          <a:prstGeom prst="rect">
            <a:avLst/>
          </a:prstGeom>
        </p:spPr>
        <p:txBody>
          <a:bodyPr/>
          <a:lstStyle/>
          <a:p>
            <a:pPr marL="134629" indent="-134629" defTabSz="886968">
              <a:spcBef>
                <a:spcPts val="900"/>
              </a:spcBef>
              <a:defRPr sz="1649">
                <a:latin typeface="Carlito"/>
                <a:ea typeface="Carlito"/>
                <a:cs typeface="Carlito"/>
                <a:sym typeface="Carlito"/>
              </a:defRPr>
            </a:pPr>
            <a:r>
              <a:t>SDG 9: Industry, Innovation, and Infrastructure: </a:t>
            </a:r>
          </a:p>
          <a:p>
            <a:pPr lvl="1" marL="600551" indent="-157067" defTabSz="886968">
              <a:spcBef>
                <a:spcPts val="900"/>
              </a:spcBef>
              <a:defRPr sz="1649">
                <a:latin typeface="Carlito"/>
                <a:ea typeface="Carlito"/>
                <a:cs typeface="Carlito"/>
                <a:sym typeface="Carlito"/>
              </a:defRPr>
            </a:pPr>
            <a:r>
              <a:t> Objective: Utilize innovative technologies like AWS SageMaker and Kaggle to revolutionize pneumonia detection.</a:t>
            </a:r>
          </a:p>
          <a:p>
            <a:pPr lvl="1" marL="600551" indent="-157067" defTabSz="886968">
              <a:spcBef>
                <a:spcPts val="900"/>
              </a:spcBef>
              <a:defRPr sz="1649">
                <a:latin typeface="Carlito"/>
                <a:ea typeface="Carlito"/>
                <a:cs typeface="Carlito"/>
                <a:sym typeface="Carlito"/>
              </a:defRPr>
            </a:pPr>
            <a:r>
              <a:t>Impact: The integration of advanced machine learning and cloud computing infrastructure supports the innovation necessary for addressing healthcare challenges.</a:t>
            </a:r>
          </a:p>
          <a:p>
            <a:pPr lvl="1" marL="600551" indent="-157067" defTabSz="886968">
              <a:spcBef>
                <a:spcPts val="900"/>
              </a:spcBef>
              <a:defRPr sz="1649">
                <a:latin typeface="Carlito"/>
                <a:ea typeface="Carlito"/>
                <a:cs typeface="Carlito"/>
                <a:sym typeface="Carlito"/>
              </a:defRPr>
            </a:pPr>
            <a:r>
              <a:t>Outcome: By fostering innovation, the project contributes to building resilient infrastructure, essential for sustainable development.</a:t>
            </a:r>
          </a:p>
          <a:p>
            <a:pPr marL="134629" indent="-134629" defTabSz="886968">
              <a:spcBef>
                <a:spcPts val="900"/>
              </a:spcBef>
              <a:defRPr sz="1649">
                <a:latin typeface="Carlito"/>
                <a:ea typeface="Carlito"/>
                <a:cs typeface="Carlito"/>
                <a:sym typeface="Carlito"/>
              </a:defRPr>
            </a:pPr>
            <a:r>
              <a:t>SDG 17: Partnerships for the Goals:</a:t>
            </a:r>
          </a:p>
          <a:p>
            <a:pPr lvl="1" marL="600551" indent="-157067" defTabSz="886968">
              <a:spcBef>
                <a:spcPts val="900"/>
              </a:spcBef>
              <a:defRPr sz="1649">
                <a:latin typeface="Carlito"/>
                <a:ea typeface="Carlito"/>
                <a:cs typeface="Carlito"/>
                <a:sym typeface="Carlito"/>
              </a:defRPr>
            </a:pPr>
            <a:r>
              <a:t>Objective: Collaborate with platforms like Kaggle and leverage AWS infrastructure for a comprehensive solution.</a:t>
            </a:r>
          </a:p>
          <a:p>
            <a:pPr lvl="1" marL="600551" indent="-157067" defTabSz="886968">
              <a:spcBef>
                <a:spcPts val="900"/>
              </a:spcBef>
              <a:defRPr sz="1649">
                <a:latin typeface="Carlito"/>
                <a:ea typeface="Carlito"/>
                <a:cs typeface="Carlito"/>
                <a:sym typeface="Carlito"/>
              </a:defRPr>
            </a:pPr>
            <a:r>
              <a:t>Impact: The project embodies the spirit of global partnership and collaboration in utilizing technology and datasets for the collective goal of improving health outcomes.</a:t>
            </a:r>
          </a:p>
          <a:p>
            <a:pPr lvl="1" marL="600551" indent="-157067" defTabSz="886968">
              <a:spcBef>
                <a:spcPts val="900"/>
              </a:spcBef>
              <a:defRPr sz="1649">
                <a:latin typeface="Carlito"/>
                <a:ea typeface="Carlito"/>
                <a:cs typeface="Carlito"/>
                <a:sym typeface="Carlito"/>
              </a:defRPr>
            </a:pPr>
            <a:r>
              <a:t>Outcome: Strengthening partnerships and collaborations for sustainable development in the healthcare sector.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Title 1"/>
          <p:cNvSpPr txBox="1"/>
          <p:nvPr>
            <p:ph type="title"/>
          </p:nvPr>
        </p:nvSpPr>
        <p:spPr>
          <a:xfrm>
            <a:off x="831850" y="1709738"/>
            <a:ext cx="10515600" cy="2852738"/>
          </a:xfrm>
          <a:prstGeom prst="rect">
            <a:avLst/>
          </a:prstGeom>
        </p:spPr>
        <p:txBody>
          <a:bodyPr/>
          <a:lstStyle/>
          <a:p>
            <a:pPr/>
            <a:r>
              <a:t>Data</a:t>
            </a:r>
          </a:p>
        </p:txBody>
      </p:sp>
      <p:sp>
        <p:nvSpPr>
          <p:cNvPr id="482" name="TextBox 3"/>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Title 1"/>
          <p:cNvSpPr txBox="1"/>
          <p:nvPr>
            <p:ph type="title"/>
          </p:nvPr>
        </p:nvSpPr>
        <p:spPr>
          <a:xfrm>
            <a:off x="1039652" y="1064778"/>
            <a:ext cx="10112697" cy="921256"/>
          </a:xfrm>
          <a:prstGeom prst="rect">
            <a:avLst/>
          </a:prstGeom>
        </p:spPr>
        <p:txBody>
          <a:bodyPr/>
          <a:lstStyle/>
          <a:p>
            <a:pPr/>
            <a:r>
              <a:t>Source(s) of the Dataset</a:t>
            </a:r>
          </a:p>
        </p:txBody>
      </p:sp>
      <p:sp>
        <p:nvSpPr>
          <p:cNvPr id="485" name="Content Placeholder 2"/>
          <p:cNvSpPr txBox="1"/>
          <p:nvPr>
            <p:ph type="body" idx="1"/>
          </p:nvPr>
        </p:nvSpPr>
        <p:spPr>
          <a:xfrm>
            <a:off x="1049144" y="2007218"/>
            <a:ext cx="10093712" cy="4169745"/>
          </a:xfrm>
          <a:prstGeom prst="rect">
            <a:avLst/>
          </a:prstGeom>
        </p:spPr>
        <p:txBody>
          <a:bodyPr/>
          <a:lstStyle/>
          <a:p>
            <a:pPr>
              <a:defRPr>
                <a:latin typeface="Carlito"/>
                <a:ea typeface="Carlito"/>
                <a:cs typeface="Carlito"/>
                <a:sym typeface="Carlito"/>
              </a:defRPr>
            </a:pPr>
            <a:r>
              <a:t>the primary source of the dataset for pneumonia detection is Kaggle, a renowned platform for machine learning datasets and competitions. Kaggle provides a curated collection of chest X-ray images labeled for pneumonia cases. This dataset offers a diverse and comprehensive set of images necessary for training and evaluating the machine learning model.</a:t>
            </a:r>
          </a:p>
          <a:p>
            <a:pPr>
              <a:defRPr>
                <a:latin typeface="Carlito"/>
                <a:ea typeface="Carlito"/>
                <a:cs typeface="Carlito"/>
                <a:sym typeface="Carlito"/>
              </a:defRPr>
            </a:pPr>
            <a:r>
              <a:t>Preprocessing Steps during Data Collection: During the data collection phase, several preprocessing steps were implemented to ensure the quality and consistency of the dataset.</a:t>
            </a:r>
          </a:p>
          <a:p>
            <a:pPr lvl="1">
              <a:defRPr>
                <a:latin typeface="Carlito"/>
                <a:ea typeface="Carlito"/>
                <a:cs typeface="Carlito"/>
                <a:sym typeface="Carlito"/>
              </a:defRPr>
            </a:pPr>
            <a:r>
              <a:t>Normalization: The pixel values of the X-ray images were normalized to a standardized range, typically between 0 and 1, to ensure consistent input for the machine learning model.</a:t>
            </a:r>
          </a:p>
          <a:p>
            <a:pPr lvl="1">
              <a:defRPr>
                <a:latin typeface="Carlito"/>
                <a:ea typeface="Carlito"/>
                <a:cs typeface="Carlito"/>
                <a:sym typeface="Carlito"/>
              </a:defRPr>
            </a:pPr>
            <a:r>
              <a:t>Image Resizing: All images were resized to a uniform dimension. Standardizing the image size is crucial for maintaining consistency in the input features and optimizing computational efficiency during model training.</a:t>
            </a:r>
          </a:p>
          <a:p>
            <a:pPr lvl="1">
              <a:defRPr>
                <a:latin typeface="Carlito"/>
                <a:ea typeface="Carlito"/>
                <a:cs typeface="Carlito"/>
                <a:sym typeface="Carlito"/>
              </a:defRPr>
            </a:pPr>
            <a:r>
              <a:t>Data Augmentation: To augment the dataset and improve the model's robustness, data augmentation techniques such as rotation, flipping, and zooming were applied. This helps the model generalize well to variations in X-ray images.</a:t>
            </a:r>
          </a:p>
        </p:txBody>
      </p:sp>
      <p:sp>
        <p:nvSpPr>
          <p:cNvPr id="486"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Labeling: The dataset was carefully labeled to distinguish between normal and pneumonia cases. Accurate labeling is essential for the supervised learning approach adopted in training the machine learning model.…"/>
          <p:cNvSpPr txBox="1"/>
          <p:nvPr>
            <p:ph type="body" idx="1"/>
          </p:nvPr>
        </p:nvSpPr>
        <p:spPr>
          <a:xfrm>
            <a:off x="1049144" y="1486518"/>
            <a:ext cx="10093712" cy="4169745"/>
          </a:xfrm>
          <a:prstGeom prst="rect">
            <a:avLst/>
          </a:prstGeom>
        </p:spPr>
        <p:txBody>
          <a:bodyPr/>
          <a:lstStyle/>
          <a:p>
            <a:pPr>
              <a:defRPr>
                <a:latin typeface="Carlito"/>
                <a:ea typeface="Carlito"/>
                <a:cs typeface="Carlito"/>
                <a:sym typeface="Carlito"/>
              </a:defRPr>
            </a:pPr>
            <a:r>
              <a:t>Labeling: The dataset was carefully labeled to distinguish between normal and pneumonia cases. Accurate labeling is essential for the supervised learning approach adopted in training the machine learning model.</a:t>
            </a:r>
          </a:p>
          <a:p>
            <a:pPr>
              <a:defRPr>
                <a:latin typeface="Carlito"/>
                <a:ea typeface="Carlito"/>
                <a:cs typeface="Carlito"/>
                <a:sym typeface="Carlito"/>
              </a:defRPr>
            </a:pPr>
            <a:r>
              <a:t>Handling Missing Values, Outliers, etc.:</a:t>
            </a:r>
          </a:p>
          <a:p>
            <a:pPr lvl="1">
              <a:defRPr>
                <a:latin typeface="Carlito"/>
                <a:ea typeface="Carlito"/>
                <a:cs typeface="Carlito"/>
                <a:sym typeface="Carlito"/>
              </a:defRPr>
            </a:pPr>
            <a:r>
              <a:t>Given the nature of image datasets and the source from Kaggle, certain aspects related to handling missing values and outliers are less applicable. Image datasets typically do not have missing values, and outliers are often inherent variations in X-ray images.</a:t>
            </a:r>
          </a:p>
          <a:p>
            <a:pPr>
              <a:defRPr>
                <a:latin typeface="Carlito"/>
                <a:ea typeface="Carlito"/>
                <a:cs typeface="Carlito"/>
                <a:sym typeface="Carlito"/>
              </a:defRPr>
            </a:pPr>
          </a:p>
          <a:p>
            <a:pPr lvl="1">
              <a:defRPr>
                <a:latin typeface="Carlito"/>
                <a:ea typeface="Carlito"/>
                <a:cs typeface="Carlito"/>
                <a:sym typeface="Carlito"/>
              </a:defRPr>
            </a:pPr>
            <a:r>
              <a:t>However, a quality check was performed to ensure that images were labeled accurately, and any anomalies or discrepancies were addressed. Additionally, in the context of image data, techniques like outlier removal or imputation are generally not applied as they may alter the integrity of the X-ray information crucial for pneumonia detection.</a:t>
            </a:r>
          </a:p>
          <a:p>
            <a:pPr lvl="1">
              <a:defRPr>
                <a:latin typeface="Carlito"/>
                <a:ea typeface="Carlito"/>
                <a:cs typeface="Carlito"/>
                <a:sym typeface="Carlito"/>
              </a:defRPr>
            </a:pPr>
            <a:r>
              <a:t>The emphasis during data collection was on maintaining the integrity of the images, ensuring proper labeling, and preparing a robust dataset for the subsequent stages of model development and evaluation.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Title 1"/>
          <p:cNvSpPr txBox="1"/>
          <p:nvPr>
            <p:ph type="title"/>
          </p:nvPr>
        </p:nvSpPr>
        <p:spPr>
          <a:xfrm>
            <a:off x="1039652" y="1064778"/>
            <a:ext cx="10112697" cy="921256"/>
          </a:xfrm>
          <a:prstGeom prst="rect">
            <a:avLst/>
          </a:prstGeom>
        </p:spPr>
        <p:txBody>
          <a:bodyPr/>
          <a:lstStyle/>
          <a:p>
            <a:pPr defTabSz="804672">
              <a:defRPr sz="3432"/>
            </a:pPr>
            <a:r>
              <a:t>Exploratory Data Analysis (EDA)</a:t>
            </a:r>
            <a:r>
              <a:t> and </a:t>
            </a:r>
            <a:r>
              <a:t>Feature Engineering</a:t>
            </a:r>
          </a:p>
        </p:txBody>
      </p:sp>
      <p:sp>
        <p:nvSpPr>
          <p:cNvPr id="491" name="Content Placeholder 2"/>
          <p:cNvSpPr txBox="1"/>
          <p:nvPr>
            <p:ph type="body" idx="1"/>
          </p:nvPr>
        </p:nvSpPr>
        <p:spPr>
          <a:xfrm>
            <a:off x="1049144" y="2007218"/>
            <a:ext cx="10093712" cy="4169745"/>
          </a:xfrm>
          <a:prstGeom prst="rect">
            <a:avLst/>
          </a:prstGeom>
        </p:spPr>
        <p:txBody>
          <a:bodyPr/>
          <a:lstStyle/>
          <a:p>
            <a:pPr>
              <a:defRPr>
                <a:latin typeface="Carlito"/>
                <a:ea typeface="Carlito"/>
                <a:cs typeface="Carlito"/>
                <a:sym typeface="Carlito"/>
              </a:defRPr>
            </a:pPr>
            <a:r>
              <a:t>In the pneumonia detection dataset, a notable trend is observed during exploratory data analysis, revealing a prevalence of positive cases. The distribution of pneumonia and non-pneumonia cases indicates a substantial dominance of positive instances.</a:t>
            </a:r>
          </a:p>
          <a:p>
            <a:pPr>
              <a:defRPr>
                <a:latin typeface="Carlito"/>
                <a:ea typeface="Carlito"/>
                <a:cs typeface="Carlito"/>
                <a:sym typeface="Carlito"/>
              </a:defRPr>
            </a:pPr>
            <a:r>
              <a:t>Some Steps </a:t>
            </a:r>
          </a:p>
          <a:p>
            <a:pPr lvl="1" marL="735263" indent="-227263">
              <a:buFontTx/>
              <a:buAutoNum type="arabicPeriod" startAt="1"/>
              <a:defRPr>
                <a:latin typeface="Carlito"/>
                <a:ea typeface="Carlito"/>
                <a:cs typeface="Carlito"/>
                <a:sym typeface="Carlito"/>
              </a:defRPr>
            </a:pPr>
            <a:r>
              <a:t>Positive Case Dominance: The analysis shows a significant proportion of positive cases, indicating the presence of pneumonia. The combined occurrences of confirmed pneumonia cases constitute a substantial majority within the dataset.</a:t>
            </a:r>
          </a:p>
          <a:p>
            <a:pPr lvl="1" marL="735263" indent="-227263">
              <a:buFontTx/>
              <a:buAutoNum type="arabicPeriod" startAt="1"/>
              <a:defRPr>
                <a:latin typeface="Carlito"/>
                <a:ea typeface="Carlito"/>
                <a:cs typeface="Carlito"/>
                <a:sym typeface="Carlito"/>
              </a:defRPr>
            </a:pPr>
            <a:r>
              <a:t>Imbalanced Distribution: The imbalanced distribution, where positive cases (pneumonia) outweigh negative cases (non-pneumonia), suggests that the dataset may pose challenges related to class imbalance.</a:t>
            </a:r>
          </a:p>
          <a:p>
            <a:pPr lvl="1" marL="735263" indent="-227263">
              <a:buFontTx/>
              <a:buAutoNum type="arabicPeriod" startAt="1"/>
              <a:defRPr>
                <a:latin typeface="Carlito"/>
                <a:ea typeface="Carlito"/>
                <a:cs typeface="Carlito"/>
                <a:sym typeface="Carlito"/>
              </a:defRPr>
            </a:pPr>
            <a:r>
              <a:t>Considerations for Analysis: Strategies for handling imbalanced data, such as employing appropriate evaluation metrics (precision, recall) and using techniques like oversampling or generating synthetic samples, should be explored to ensure the model is robust across both positive and negative cases.</a:t>
            </a:r>
          </a:p>
        </p:txBody>
      </p:sp>
      <p:sp>
        <p:nvSpPr>
          <p:cNvPr id="492"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Feature Creation or Transformation Process"/>
          <p:cNvSpPr txBox="1"/>
          <p:nvPr>
            <p:ph type="title"/>
          </p:nvPr>
        </p:nvSpPr>
        <p:spPr>
          <a:prstGeom prst="rect">
            <a:avLst/>
          </a:prstGeom>
        </p:spPr>
        <p:txBody>
          <a:bodyPr/>
          <a:lstStyle/>
          <a:p>
            <a:pPr/>
            <a:r>
              <a:t>Feature Creation or Transformation Process</a:t>
            </a:r>
          </a:p>
        </p:txBody>
      </p:sp>
      <p:sp>
        <p:nvSpPr>
          <p:cNvPr id="495" name="The process of creating or transforming features is a critical aspect of preparing data for machine learning models. In the context of pneumonia detection through X-ray image analysis, the feature creation or transformation process involves several key s"/>
          <p:cNvSpPr txBox="1"/>
          <p:nvPr>
            <p:ph type="body" idx="1"/>
          </p:nvPr>
        </p:nvSpPr>
        <p:spPr>
          <a:prstGeom prst="rect">
            <a:avLst/>
          </a:prstGeom>
        </p:spPr>
        <p:txBody>
          <a:bodyPr/>
          <a:lstStyle/>
          <a:p>
            <a:pPr>
              <a:defRPr>
                <a:latin typeface="Carlito"/>
                <a:ea typeface="Carlito"/>
                <a:cs typeface="Carlito"/>
                <a:sym typeface="Carlito"/>
              </a:defRPr>
            </a:pPr>
            <a:r>
              <a:t>The process of creating or transforming features is a critical aspect of preparing data for machine learning models. In the context of pneumonia detection through X-ray image analysis, the feature creation or transformation process involves several key steps:</a:t>
            </a:r>
          </a:p>
          <a:p>
            <a:pPr lvl="1">
              <a:defRPr>
                <a:latin typeface="Carlito"/>
                <a:ea typeface="Carlito"/>
                <a:cs typeface="Carlito"/>
                <a:sym typeface="Carlito"/>
              </a:defRPr>
            </a:pPr>
            <a:r>
              <a:t>Image Preprocessing:</a:t>
            </a:r>
          </a:p>
          <a:p>
            <a:pPr lvl="2">
              <a:defRPr>
                <a:latin typeface="Carlito"/>
                <a:ea typeface="Carlito"/>
                <a:cs typeface="Carlito"/>
                <a:sym typeface="Carlito"/>
              </a:defRPr>
            </a:pPr>
            <a:r>
              <a:t>Objective: Prepare raw X-ray images for analysis.</a:t>
            </a:r>
          </a:p>
          <a:p>
            <a:pPr lvl="2">
              <a:defRPr>
                <a:latin typeface="Carlito"/>
                <a:ea typeface="Carlito"/>
                <a:cs typeface="Carlito"/>
                <a:sym typeface="Carlito"/>
              </a:defRPr>
            </a:pPr>
            <a:r>
              <a:t>Process: Resize images to a standardized dimension, normalize pixel values to a common range (e.g., 0 to 1), and apply data augmentation techniques (e.g., rotation, flipping) to increase the diversity of the dataset.</a:t>
            </a:r>
          </a:p>
          <a:p>
            <a:pPr lvl="1">
              <a:defRPr>
                <a:latin typeface="Carlito"/>
                <a:ea typeface="Carlito"/>
                <a:cs typeface="Carlito"/>
                <a:sym typeface="Carlito"/>
              </a:defRPr>
            </a:pPr>
            <a:r>
              <a:t>Label Encoding:</a:t>
            </a:r>
          </a:p>
          <a:p>
            <a:pPr lvl="2">
              <a:defRPr>
                <a:latin typeface="Carlito"/>
                <a:ea typeface="Carlito"/>
                <a:cs typeface="Carlito"/>
                <a:sym typeface="Carlito"/>
              </a:defRPr>
            </a:pPr>
            <a:r>
              <a:t>Objective: Convert categorical labels into a numerical format suitable for machine learning algorithms.</a:t>
            </a:r>
          </a:p>
          <a:p>
            <a:pPr lvl="2">
              <a:defRPr>
                <a:latin typeface="Carlito"/>
                <a:ea typeface="Carlito"/>
                <a:cs typeface="Carlito"/>
                <a:sym typeface="Carlito"/>
              </a:defRPr>
            </a:pPr>
            <a:r>
              <a:t>Process: Assign numerical values to labels (e.g., 0 for normal, 1 for pneumonia) to facilitate model training and evaluation.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Title 1"/>
          <p:cNvSpPr txBox="1"/>
          <p:nvPr>
            <p:ph type="title"/>
          </p:nvPr>
        </p:nvSpPr>
        <p:spPr>
          <a:xfrm>
            <a:off x="831850" y="1709738"/>
            <a:ext cx="10515600" cy="2852738"/>
          </a:xfrm>
          <a:prstGeom prst="rect">
            <a:avLst/>
          </a:prstGeom>
        </p:spPr>
        <p:txBody>
          <a:bodyPr/>
          <a:lstStyle/>
          <a:p>
            <a:pPr/>
            <a:r>
              <a:t>Model</a:t>
            </a:r>
          </a:p>
        </p:txBody>
      </p:sp>
      <p:sp>
        <p:nvSpPr>
          <p:cNvPr id="498" name="TextBox 3"/>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803ID RAI"/>
          <p:cNvSpPr txBox="1"/>
          <p:nvPr>
            <p:ph type="title"/>
          </p:nvPr>
        </p:nvSpPr>
        <p:spPr>
          <a:prstGeom prst="rect">
            <a:avLst/>
          </a:prstGeom>
        </p:spPr>
        <p:txBody>
          <a:bodyPr/>
          <a:lstStyle>
            <a:lvl1pPr>
              <a:defRPr sz="6000"/>
            </a:lvl1pPr>
          </a:lstStyle>
          <a:p>
            <a:pPr/>
            <a:r>
              <a:t>803ID RAI</a:t>
            </a:r>
          </a:p>
        </p:txBody>
      </p:sp>
      <p:pic>
        <p:nvPicPr>
          <p:cNvPr id="501" name="Screenshot 2023-12-11 at 16.07.56.png" descr="Screenshot 2023-12-11 at 16.07.56.png"/>
          <p:cNvPicPr>
            <a:picLocks noChangeAspect="1"/>
          </p:cNvPicPr>
          <p:nvPr/>
        </p:nvPicPr>
        <p:blipFill>
          <a:blip r:embed="rId2">
            <a:extLst/>
          </a:blip>
          <a:srcRect l="318" t="1356" r="0" b="1356"/>
          <a:stretch>
            <a:fillRect/>
          </a:stretch>
        </p:blipFill>
        <p:spPr>
          <a:xfrm>
            <a:off x="4307126" y="1022267"/>
            <a:ext cx="7124663" cy="5643559"/>
          </a:xfrm>
          <a:prstGeom prst="rect">
            <a:avLst/>
          </a:prstGeom>
          <a:ln w="12700">
            <a:miter lim="400000"/>
          </a:ln>
        </p:spPr>
      </p:pic>
      <p:sp>
        <p:nvSpPr>
          <p:cNvPr id="502" name="803ID RAI’s model"/>
          <p:cNvSpPr txBox="1"/>
          <p:nvPr/>
        </p:nvSpPr>
        <p:spPr>
          <a:xfrm>
            <a:off x="978451" y="2060174"/>
            <a:ext cx="2731980" cy="3627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100">
                <a:latin typeface="Carlito"/>
                <a:ea typeface="Carlito"/>
                <a:cs typeface="Carlito"/>
                <a:sym typeface="Carlito"/>
              </a:defRPr>
            </a:lvl1pPr>
          </a:lstStyle>
          <a:p>
            <a:pPr/>
            <a:r>
              <a:t>803ID RAI’s model</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Title 1"/>
          <p:cNvSpPr txBox="1"/>
          <p:nvPr>
            <p:ph type="title"/>
          </p:nvPr>
        </p:nvSpPr>
        <p:spPr>
          <a:xfrm>
            <a:off x="1039652" y="1064778"/>
            <a:ext cx="10112697" cy="921256"/>
          </a:xfrm>
          <a:prstGeom prst="rect">
            <a:avLst/>
          </a:prstGeom>
        </p:spPr>
        <p:txBody>
          <a:bodyPr/>
          <a:lstStyle/>
          <a:p>
            <a:pPr/>
            <a:r>
              <a:t>Model Selection</a:t>
            </a:r>
            <a:r>
              <a:t> and Training</a:t>
            </a:r>
          </a:p>
        </p:txBody>
      </p:sp>
      <p:sp>
        <p:nvSpPr>
          <p:cNvPr id="505" name="Content Placeholder 2"/>
          <p:cNvSpPr txBox="1"/>
          <p:nvPr>
            <p:ph type="body" idx="1"/>
          </p:nvPr>
        </p:nvSpPr>
        <p:spPr>
          <a:xfrm>
            <a:off x="1049144" y="2007218"/>
            <a:ext cx="10093712" cy="4169745"/>
          </a:xfrm>
          <a:prstGeom prst="rect">
            <a:avLst/>
          </a:prstGeom>
        </p:spPr>
        <p:txBody>
          <a:bodyPr/>
          <a:lstStyle/>
          <a:p>
            <a:pPr>
              <a:defRPr>
                <a:latin typeface="Carlito"/>
                <a:ea typeface="Carlito"/>
                <a:cs typeface="Carlito"/>
                <a:sym typeface="Carlito"/>
              </a:defRPr>
            </a:pPr>
            <a:r>
              <a:t>Rationale for choosing a specific model</a:t>
            </a:r>
          </a:p>
          <a:p>
            <a:pPr>
              <a:defRPr>
                <a:latin typeface="Carlito"/>
                <a:ea typeface="Carlito"/>
                <a:cs typeface="Carlito"/>
                <a:sym typeface="Carlito"/>
              </a:defRPr>
            </a:pPr>
            <a:r>
              <a:t>Discuss the strengths and weaknesses</a:t>
            </a:r>
          </a:p>
          <a:p>
            <a:pPr>
              <a:defRPr>
                <a:latin typeface="Carlito"/>
                <a:ea typeface="Carlito"/>
                <a:cs typeface="Carlito"/>
                <a:sym typeface="Carlito"/>
              </a:defRPr>
            </a:pPr>
            <a:r>
              <a:t>Details on training the model</a:t>
            </a:r>
          </a:p>
          <a:p>
            <a:pPr>
              <a:defRPr>
                <a:latin typeface="Carlito"/>
                <a:ea typeface="Carlito"/>
                <a:cs typeface="Carlito"/>
                <a:sym typeface="Carlito"/>
              </a:defRPr>
            </a:pPr>
            <a:r>
              <a:t>Hyperparameters used and any cross-validation techniques</a:t>
            </a:r>
          </a:p>
          <a:p>
            <a:pPr>
              <a:defRPr b="1">
                <a:latin typeface="Carlito"/>
                <a:ea typeface="Carlito"/>
                <a:cs typeface="Carlito"/>
                <a:sym typeface="Carlito"/>
              </a:defRPr>
            </a:pPr>
            <a:r>
              <a:t>Please provide comparison of models</a:t>
            </a:r>
          </a:p>
        </p:txBody>
      </p:sp>
      <p:sp>
        <p:nvSpPr>
          <p:cNvPr id="506"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Rationale for Choosing a Specific Model"/>
          <p:cNvSpPr txBox="1"/>
          <p:nvPr>
            <p:ph type="title"/>
          </p:nvPr>
        </p:nvSpPr>
        <p:spPr>
          <a:prstGeom prst="rect">
            <a:avLst/>
          </a:prstGeom>
        </p:spPr>
        <p:txBody>
          <a:bodyPr/>
          <a:lstStyle/>
          <a:p>
            <a:pPr/>
            <a:r>
              <a:t>Rationale for Choosing a Specific Model</a:t>
            </a:r>
          </a:p>
        </p:txBody>
      </p:sp>
      <p:sp>
        <p:nvSpPr>
          <p:cNvPr id="509" name="For pneumonia detection through X-ray image analysis, a Convolutional Neural Network (CNN) is chosen as the primary model. The rationale for this selection is grounded in the unique characteristics of medical image data:…"/>
          <p:cNvSpPr txBox="1"/>
          <p:nvPr>
            <p:ph type="body" idx="1"/>
          </p:nvPr>
        </p:nvSpPr>
        <p:spPr>
          <a:prstGeom prst="rect">
            <a:avLst/>
          </a:prstGeom>
        </p:spPr>
        <p:txBody>
          <a:bodyPr/>
          <a:lstStyle/>
          <a:p>
            <a:pPr marL="88827" indent="-88827" defTabSz="585215">
              <a:spcBef>
                <a:spcPts val="600"/>
              </a:spcBef>
              <a:defRPr sz="1727">
                <a:latin typeface="Carlito"/>
                <a:ea typeface="Carlito"/>
                <a:cs typeface="Carlito"/>
                <a:sym typeface="Carlito"/>
              </a:defRPr>
            </a:pPr>
            <a:r>
              <a:t>For pneumonia detection through X-ray image analysis, a Convolutional Neural Network (CNN) is chosen as the primary model. The rationale for this selection is grounded in the unique characteristics of medical image data:</a:t>
            </a:r>
          </a:p>
          <a:p>
            <a:pPr marL="88827" indent="-88827" defTabSz="585215">
              <a:spcBef>
                <a:spcPts val="600"/>
              </a:spcBef>
              <a:defRPr sz="1727">
                <a:latin typeface="Carlito"/>
                <a:ea typeface="Carlito"/>
                <a:cs typeface="Carlito"/>
                <a:sym typeface="Carlito"/>
              </a:defRPr>
            </a:pPr>
            <a:r>
              <a:t>Spatial Hierarchical Features:</a:t>
            </a:r>
          </a:p>
          <a:p>
            <a:pPr lvl="1" marL="381435" indent="-88827" defTabSz="585215">
              <a:spcBef>
                <a:spcPts val="600"/>
              </a:spcBef>
              <a:defRPr sz="1727">
                <a:latin typeface="Carlito"/>
                <a:ea typeface="Carlito"/>
                <a:cs typeface="Carlito"/>
                <a:sym typeface="Carlito"/>
              </a:defRPr>
            </a:pPr>
            <a:r>
              <a:t>Rationale: CNNs are adept at learning hierarchical features in spatial data. In medical imaging, identifying intricate patterns and spatial relationships is crucial for accurate diagnosis, making CNNs well-suited for the task.</a:t>
            </a:r>
          </a:p>
          <a:p>
            <a:pPr marL="88827" indent="-88827" defTabSz="585215">
              <a:spcBef>
                <a:spcPts val="600"/>
              </a:spcBef>
              <a:defRPr sz="1727">
                <a:latin typeface="Carlito"/>
                <a:ea typeface="Carlito"/>
                <a:cs typeface="Carlito"/>
                <a:sym typeface="Carlito"/>
              </a:defRPr>
            </a:pPr>
            <a:r>
              <a:t>Translation Invariance:</a:t>
            </a:r>
          </a:p>
          <a:p>
            <a:pPr lvl="1" marL="381435" indent="-88827" defTabSz="585215">
              <a:spcBef>
                <a:spcPts val="600"/>
              </a:spcBef>
              <a:defRPr sz="1727">
                <a:latin typeface="Carlito"/>
                <a:ea typeface="Carlito"/>
                <a:cs typeface="Carlito"/>
                <a:sym typeface="Carlito"/>
              </a:defRPr>
            </a:pPr>
            <a:r>
              <a:t>Rationale: CNNs exhibit translation invariance, allowing the model to recognize features irrespective of their position in the image. This is beneficial for identifying disease indicators in different regions of X-ray images.</a:t>
            </a:r>
          </a:p>
          <a:p>
            <a:pPr marL="88827" indent="-88827" defTabSz="585215">
              <a:spcBef>
                <a:spcPts val="600"/>
              </a:spcBef>
              <a:defRPr sz="1727">
                <a:latin typeface="Carlito"/>
                <a:ea typeface="Carlito"/>
                <a:cs typeface="Carlito"/>
                <a:sym typeface="Carlito"/>
              </a:defRPr>
            </a:pPr>
            <a:r>
              <a:t>Pretrained Models:</a:t>
            </a:r>
          </a:p>
          <a:p>
            <a:pPr lvl="1" marL="381435" indent="-88827" defTabSz="585215">
              <a:spcBef>
                <a:spcPts val="600"/>
              </a:spcBef>
              <a:defRPr sz="1727">
                <a:latin typeface="Carlito"/>
                <a:ea typeface="Carlito"/>
                <a:cs typeface="Carlito"/>
                <a:sym typeface="Carlito"/>
              </a:defRPr>
            </a:pPr>
            <a:r>
              <a:t>Rationale: Utilizing pretrained CNN architectures (e.g., ResNet, VGG16) with transfer learning leverages knowledge gained from extensive datasets (ImageNet). This is especially valuable when working with limited medical imaging data, enhancing model generalization.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Title 1"/>
          <p:cNvSpPr txBox="1"/>
          <p:nvPr>
            <p:ph type="title"/>
          </p:nvPr>
        </p:nvSpPr>
        <p:spPr>
          <a:xfrm>
            <a:off x="1146288" y="1038301"/>
            <a:ext cx="10112696" cy="921255"/>
          </a:xfrm>
          <a:prstGeom prst="rect">
            <a:avLst/>
          </a:prstGeom>
        </p:spPr>
        <p:txBody>
          <a:bodyPr/>
          <a:lstStyle>
            <a:lvl1pPr>
              <a:defRPr>
                <a:solidFill>
                  <a:schemeClr val="accent1"/>
                </a:solidFill>
              </a:defRPr>
            </a:lvl1pPr>
          </a:lstStyle>
          <a:p>
            <a:pPr/>
            <a:r>
              <a:t>Outline</a:t>
            </a:r>
          </a:p>
        </p:txBody>
      </p:sp>
      <p:sp>
        <p:nvSpPr>
          <p:cNvPr id="451" name="Content Placeholder 2"/>
          <p:cNvSpPr txBox="1"/>
          <p:nvPr>
            <p:ph type="body" idx="1"/>
          </p:nvPr>
        </p:nvSpPr>
        <p:spPr>
          <a:xfrm>
            <a:off x="1049144" y="2007218"/>
            <a:ext cx="10093712" cy="4169745"/>
          </a:xfrm>
          <a:prstGeom prst="rect">
            <a:avLst/>
          </a:prstGeom>
        </p:spPr>
        <p:txBody>
          <a:bodyPr/>
          <a:lstStyle/>
          <a:p>
            <a:pPr marL="194310" indent="-194310" defTabSz="777240">
              <a:spcBef>
                <a:spcPts val="800"/>
              </a:spcBef>
              <a:defRPr>
                <a:latin typeface="Carlito"/>
                <a:ea typeface="Carlito"/>
                <a:cs typeface="Carlito"/>
                <a:sym typeface="Carlito"/>
              </a:defRPr>
            </a:pPr>
            <a:r>
              <a:t>Concept note and implementation plan:</a:t>
            </a:r>
          </a:p>
          <a:p>
            <a:pPr lvl="1" marL="582930" indent="-194310" defTabSz="777240">
              <a:spcBef>
                <a:spcPts val="400"/>
              </a:spcBef>
              <a:buFont typeface="Courier New"/>
              <a:buChar char="o"/>
              <a:defRPr>
                <a:latin typeface="Carlito"/>
                <a:ea typeface="Carlito"/>
                <a:cs typeface="Carlito"/>
                <a:sym typeface="Carlito"/>
              </a:defRPr>
            </a:pPr>
            <a:r>
              <a:t>Background</a:t>
            </a:r>
            <a:endParaRPr sz="2040"/>
          </a:p>
          <a:p>
            <a:pPr lvl="1" marL="582930" indent="-194310" defTabSz="777240">
              <a:spcBef>
                <a:spcPts val="400"/>
              </a:spcBef>
              <a:buFont typeface="Courier New"/>
              <a:buChar char="o"/>
              <a:defRPr>
                <a:latin typeface="Carlito"/>
                <a:ea typeface="Carlito"/>
                <a:cs typeface="Carlito"/>
                <a:sym typeface="Carlito"/>
              </a:defRPr>
            </a:pPr>
            <a:r>
              <a:t>Objectives</a:t>
            </a:r>
            <a:endParaRPr sz="2040"/>
          </a:p>
          <a:p>
            <a:pPr lvl="1" marL="582930" indent="-194310" defTabSz="777240">
              <a:spcBef>
                <a:spcPts val="400"/>
              </a:spcBef>
              <a:buFont typeface="Courier New"/>
              <a:buChar char="o"/>
              <a:defRPr>
                <a:latin typeface="Carlito"/>
                <a:ea typeface="Carlito"/>
                <a:cs typeface="Carlito"/>
                <a:sym typeface="Carlito"/>
              </a:defRPr>
            </a:pPr>
            <a:r>
              <a:t>SDG Relation</a:t>
            </a:r>
            <a:endParaRPr sz="2040"/>
          </a:p>
          <a:p>
            <a:pPr marL="194310" indent="-194310" defTabSz="777240">
              <a:spcBef>
                <a:spcPts val="800"/>
              </a:spcBef>
              <a:defRPr>
                <a:latin typeface="Carlito"/>
                <a:ea typeface="Carlito"/>
                <a:cs typeface="Carlito"/>
                <a:sym typeface="Carlito"/>
              </a:defRPr>
            </a:pPr>
            <a:r>
              <a:t>Data</a:t>
            </a:r>
          </a:p>
          <a:p>
            <a:pPr lvl="1" marL="582930" indent="-194310" defTabSz="777240">
              <a:spcBef>
                <a:spcPts val="400"/>
              </a:spcBef>
              <a:defRPr>
                <a:latin typeface="Carlito"/>
                <a:ea typeface="Carlito"/>
                <a:cs typeface="Carlito"/>
                <a:sym typeface="Carlito"/>
              </a:defRPr>
            </a:pPr>
            <a:r>
              <a:t>Data Collection</a:t>
            </a:r>
            <a:endParaRPr sz="2040"/>
          </a:p>
          <a:p>
            <a:pPr lvl="1" marL="582930" indent="-194310" defTabSz="777240">
              <a:spcBef>
                <a:spcPts val="400"/>
              </a:spcBef>
              <a:defRPr>
                <a:latin typeface="Carlito"/>
                <a:ea typeface="Carlito"/>
                <a:cs typeface="Carlito"/>
                <a:sym typeface="Carlito"/>
              </a:defRPr>
            </a:pPr>
            <a:r>
              <a:t>Exploratory Data Analysis (EDA) and Feature Engineering</a:t>
            </a:r>
            <a:endParaRPr sz="2040"/>
          </a:p>
          <a:p>
            <a:pPr marL="194310" indent="-194310" defTabSz="777240">
              <a:spcBef>
                <a:spcPts val="800"/>
              </a:spcBef>
              <a:defRPr>
                <a:latin typeface="Carlito"/>
                <a:ea typeface="Carlito"/>
                <a:cs typeface="Carlito"/>
                <a:sym typeface="Carlito"/>
              </a:defRPr>
            </a:pPr>
            <a:r>
              <a:t>Model Selection and Training</a:t>
            </a:r>
          </a:p>
          <a:p>
            <a:pPr lvl="1" marL="582930" indent="-194310" defTabSz="777240">
              <a:spcBef>
                <a:spcPts val="400"/>
              </a:spcBef>
              <a:defRPr>
                <a:latin typeface="Carlito"/>
                <a:ea typeface="Carlito"/>
                <a:cs typeface="Carlito"/>
                <a:sym typeface="Carlito"/>
              </a:defRPr>
            </a:pPr>
            <a:r>
              <a:t>Model Evaluation and Hyperparameter Tuning</a:t>
            </a:r>
            <a:endParaRPr sz="2040"/>
          </a:p>
          <a:p>
            <a:pPr lvl="1" marL="582930" indent="-194310" defTabSz="777240">
              <a:spcBef>
                <a:spcPts val="400"/>
              </a:spcBef>
              <a:defRPr>
                <a:latin typeface="Carlito"/>
                <a:ea typeface="Carlito"/>
                <a:cs typeface="Carlito"/>
                <a:sym typeface="Carlito"/>
              </a:defRPr>
            </a:pPr>
            <a:r>
              <a:t>Model Refinement and Testing</a:t>
            </a:r>
            <a:endParaRPr sz="2040"/>
          </a:p>
          <a:p>
            <a:pPr marL="194310" indent="-194310" defTabSz="777240">
              <a:spcBef>
                <a:spcPts val="800"/>
              </a:spcBef>
              <a:defRPr>
                <a:latin typeface="Carlito"/>
                <a:ea typeface="Carlito"/>
                <a:cs typeface="Carlito"/>
                <a:sym typeface="Carlito"/>
              </a:defRPr>
            </a:pPr>
            <a:r>
              <a:t>Results</a:t>
            </a:r>
          </a:p>
          <a:p>
            <a:pPr marL="194310" indent="-194310" defTabSz="777240">
              <a:spcBef>
                <a:spcPts val="800"/>
              </a:spcBef>
              <a:defRPr>
                <a:latin typeface="Carlito"/>
                <a:ea typeface="Carlito"/>
                <a:cs typeface="Carlito"/>
                <a:sym typeface="Carlito"/>
              </a:defRPr>
            </a:pPr>
            <a:r>
              <a:t>Deployment</a:t>
            </a:r>
          </a:p>
          <a:p>
            <a:pPr marL="194310" indent="-194310" defTabSz="777240">
              <a:spcBef>
                <a:spcPts val="800"/>
              </a:spcBef>
              <a:defRPr>
                <a:latin typeface="Carlito"/>
                <a:ea typeface="Carlito"/>
                <a:cs typeface="Carlito"/>
                <a:sym typeface="Carlito"/>
              </a:defRPr>
            </a:pPr>
            <a:r>
              <a:t>Future Work</a:t>
            </a:r>
          </a:p>
        </p:txBody>
      </p:sp>
      <p:sp>
        <p:nvSpPr>
          <p:cNvPr id="452" name="TextBox 7"/>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pic>
        <p:nvPicPr>
          <p:cNvPr id="453" name="4.png" descr="4.png"/>
          <p:cNvPicPr>
            <a:picLocks noChangeAspect="1"/>
          </p:cNvPicPr>
          <p:nvPr/>
        </p:nvPicPr>
        <p:blipFill>
          <a:blip r:embed="rId2">
            <a:alphaModFix amt="37843"/>
            <a:extLst/>
          </a:blip>
          <a:srcRect l="3927" t="29334" r="48721" b="18117"/>
          <a:stretch>
            <a:fillRect/>
          </a:stretch>
        </p:blipFill>
        <p:spPr>
          <a:xfrm>
            <a:off x="3672098" y="153789"/>
            <a:ext cx="10637376" cy="6640125"/>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proposed model with the existing models"/>
          <p:cNvSpPr txBox="1"/>
          <p:nvPr>
            <p:ph type="title"/>
          </p:nvPr>
        </p:nvSpPr>
        <p:spPr>
          <a:prstGeom prst="rect">
            <a:avLst/>
          </a:prstGeom>
        </p:spPr>
        <p:txBody>
          <a:bodyPr/>
          <a:lstStyle>
            <a:lvl1pPr algn="ctr" defTabSz="713231">
              <a:defRPr sz="4680"/>
            </a:lvl1pPr>
          </a:lstStyle>
          <a:p>
            <a:pPr/>
            <a:r>
              <a:t>proposed model with the existing models </a:t>
            </a:r>
            <a:endParaRPr sz="935"/>
          </a:p>
        </p:txBody>
      </p:sp>
      <p:pic>
        <p:nvPicPr>
          <p:cNvPr id="512" name="Screenshot 2023-12-11 at 16.32.29.png" descr="Screenshot 2023-12-11 at 16.32.29.png"/>
          <p:cNvPicPr>
            <a:picLocks noChangeAspect="1"/>
          </p:cNvPicPr>
          <p:nvPr/>
        </p:nvPicPr>
        <p:blipFill>
          <a:blip r:embed="rId2">
            <a:extLst/>
          </a:blip>
          <a:srcRect l="0" t="0" r="0" b="0"/>
          <a:stretch>
            <a:fillRect/>
          </a:stretch>
        </p:blipFill>
        <p:spPr>
          <a:xfrm>
            <a:off x="1039614" y="2060174"/>
            <a:ext cx="10112830" cy="360228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Rationale for Choosing a Specific Model"/>
          <p:cNvSpPr txBox="1"/>
          <p:nvPr>
            <p:ph type="title"/>
          </p:nvPr>
        </p:nvSpPr>
        <p:spPr>
          <a:prstGeom prst="rect">
            <a:avLst/>
          </a:prstGeom>
        </p:spPr>
        <p:txBody>
          <a:bodyPr/>
          <a:lstStyle/>
          <a:p>
            <a:pPr/>
            <a:r>
              <a:t>Rationale for Choosing a Specific Model</a:t>
            </a:r>
          </a:p>
        </p:txBody>
      </p:sp>
      <p:sp>
        <p:nvSpPr>
          <p:cNvPr id="515" name="In the context of pneumonia detection through X-ray image analysis, a Convolutional Neural Network (CNN) is a widely chosen model for several reasons:…"/>
          <p:cNvSpPr txBox="1"/>
          <p:nvPr>
            <p:ph type="body" idx="1"/>
          </p:nvPr>
        </p:nvSpPr>
        <p:spPr>
          <a:prstGeom prst="rect">
            <a:avLst/>
          </a:prstGeom>
        </p:spPr>
        <p:txBody>
          <a:bodyPr/>
          <a:lstStyle/>
          <a:p>
            <a:pPr>
              <a:defRPr>
                <a:latin typeface="Carlito"/>
                <a:ea typeface="Carlito"/>
                <a:cs typeface="Carlito"/>
                <a:sym typeface="Carlito"/>
              </a:defRPr>
            </a:pPr>
            <a:r>
              <a:t>In the context of pneumonia detection through X-ray image analysis, a Convolutional Neural Network (CNN) is a widely chosen model for several reasons:</a:t>
            </a:r>
          </a:p>
          <a:p>
            <a:pPr lvl="1">
              <a:defRPr>
                <a:latin typeface="Carlito"/>
                <a:ea typeface="Carlito"/>
                <a:cs typeface="Carlito"/>
                <a:sym typeface="Carlito"/>
              </a:defRPr>
            </a:pPr>
            <a:r>
              <a:t>Image Recognition Capability: </a:t>
            </a:r>
          </a:p>
          <a:p>
            <a:pPr lvl="2">
              <a:defRPr>
                <a:latin typeface="Carlito"/>
                <a:ea typeface="Carlito"/>
                <a:cs typeface="Carlito"/>
                <a:sym typeface="Carlito"/>
              </a:defRPr>
            </a:pPr>
            <a:r>
              <a:t>Rationale: CNNs are specifically designed for image-related tasks, making them well-suited for pneumonia detection where the analysis heavily relies on visual patterns within X-ray images.</a:t>
            </a:r>
          </a:p>
          <a:p>
            <a:pPr lvl="1">
              <a:defRPr>
                <a:latin typeface="Carlito"/>
                <a:ea typeface="Carlito"/>
                <a:cs typeface="Carlito"/>
                <a:sym typeface="Carlito"/>
              </a:defRPr>
            </a:pPr>
            <a:r>
              <a:t>Hierarchical Feature Extraction:</a:t>
            </a:r>
          </a:p>
          <a:p>
            <a:pPr lvl="2">
              <a:defRPr>
                <a:latin typeface="Carlito"/>
                <a:ea typeface="Carlito"/>
                <a:cs typeface="Carlito"/>
                <a:sym typeface="Carlito"/>
              </a:defRPr>
            </a:pPr>
            <a:r>
              <a:t>Rationale: CNNs automatically extract hierarchical features, learning to identify edges, textures, and complex patterns within images. This is crucial for discerning subtle details indicative of pneumonia.</a:t>
            </a:r>
          </a:p>
          <a:p>
            <a:pPr lvl="1">
              <a:defRPr>
                <a:latin typeface="Carlito"/>
                <a:ea typeface="Carlito"/>
                <a:cs typeface="Carlito"/>
                <a:sym typeface="Carlito"/>
              </a:defRPr>
            </a:pPr>
            <a:r>
              <a:t>Parameter Sharing:</a:t>
            </a:r>
          </a:p>
          <a:p>
            <a:pPr lvl="2">
              <a:defRPr>
                <a:latin typeface="Carlito"/>
                <a:ea typeface="Carlito"/>
                <a:cs typeface="Carlito"/>
                <a:sym typeface="Carlito"/>
              </a:defRPr>
            </a:pPr>
            <a:r>
              <a:t>Rationale: The parameter sharing architecture of CNNs allows them to efficiently learn and generalize patterns across different regions of an image, enhancing their ability to capture diverse manifestations of pneumonia.</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trengths and Weaknesses of CNNs"/>
          <p:cNvSpPr txBox="1"/>
          <p:nvPr>
            <p:ph type="title"/>
          </p:nvPr>
        </p:nvSpPr>
        <p:spPr>
          <a:prstGeom prst="rect">
            <a:avLst/>
          </a:prstGeom>
        </p:spPr>
        <p:txBody>
          <a:bodyPr/>
          <a:lstStyle/>
          <a:p>
            <a:pPr/>
            <a:r>
              <a:t>Strengths and Weaknesses of CNNs</a:t>
            </a:r>
          </a:p>
        </p:txBody>
      </p:sp>
      <p:sp>
        <p:nvSpPr>
          <p:cNvPr id="518" name="Strengths…"/>
          <p:cNvSpPr txBox="1"/>
          <p:nvPr>
            <p:ph type="body" idx="1"/>
          </p:nvPr>
        </p:nvSpPr>
        <p:spPr>
          <a:prstGeom prst="rect">
            <a:avLst/>
          </a:prstGeom>
        </p:spPr>
        <p:txBody>
          <a:bodyPr/>
          <a:lstStyle/>
          <a:p>
            <a:pPr>
              <a:defRPr>
                <a:latin typeface="Carlito"/>
                <a:ea typeface="Carlito"/>
                <a:cs typeface="Carlito"/>
                <a:sym typeface="Carlito"/>
              </a:defRPr>
            </a:pPr>
            <a:r>
              <a:t>Strengths </a:t>
            </a:r>
          </a:p>
          <a:p>
            <a:pPr lvl="1">
              <a:defRPr>
                <a:latin typeface="Carlito"/>
                <a:ea typeface="Carlito"/>
                <a:cs typeface="Carlito"/>
                <a:sym typeface="Carlito"/>
              </a:defRPr>
            </a:pPr>
            <a:r>
              <a:t>Spatial Hierarchical Learning</a:t>
            </a:r>
          </a:p>
          <a:p>
            <a:pPr lvl="1">
              <a:defRPr>
                <a:latin typeface="Carlito"/>
                <a:ea typeface="Carlito"/>
                <a:cs typeface="Carlito"/>
                <a:sym typeface="Carlito"/>
              </a:defRPr>
            </a:pPr>
            <a:r>
              <a:t>Translation Invariance</a:t>
            </a:r>
          </a:p>
          <a:p>
            <a:pPr>
              <a:defRPr>
                <a:latin typeface="Carlito"/>
                <a:ea typeface="Carlito"/>
                <a:cs typeface="Carlito"/>
                <a:sym typeface="Carlito"/>
              </a:defRPr>
            </a:pPr>
            <a:r>
              <a:t>Weaknesses</a:t>
            </a:r>
          </a:p>
          <a:p>
            <a:pPr lvl="1">
              <a:defRPr>
                <a:latin typeface="Carlito"/>
                <a:ea typeface="Carlito"/>
                <a:cs typeface="Carlito"/>
                <a:sym typeface="Carlito"/>
              </a:defRPr>
            </a:pPr>
            <a:r>
              <a:t>Computational Intensity</a:t>
            </a:r>
          </a:p>
          <a:p>
            <a:pPr>
              <a:defRPr>
                <a:latin typeface="Carlito"/>
                <a:ea typeface="Carlito"/>
                <a:cs typeface="Carlito"/>
                <a:sym typeface="Carlito"/>
              </a:defRPr>
            </a:pPr>
            <a:r>
              <a:t>Details on Training the Model</a:t>
            </a:r>
          </a:p>
          <a:p>
            <a:pPr lvl="1">
              <a:defRPr>
                <a:latin typeface="Carlito"/>
                <a:ea typeface="Carlito"/>
                <a:cs typeface="Carlito"/>
                <a:sym typeface="Carlito"/>
              </a:defRPr>
            </a:pPr>
            <a:r>
              <a:t>Training Data</a:t>
            </a:r>
          </a:p>
          <a:p>
            <a:pPr lvl="1">
              <a:defRPr>
                <a:latin typeface="Carlito"/>
                <a:ea typeface="Carlito"/>
                <a:cs typeface="Carlito"/>
                <a:sym typeface="Carlito"/>
              </a:defRPr>
            </a:pPr>
            <a:r>
              <a:t>Loss Function</a:t>
            </a:r>
          </a:p>
          <a:p>
            <a:pPr lvl="1">
              <a:defRPr>
                <a:latin typeface="Carlito"/>
                <a:ea typeface="Carlito"/>
                <a:cs typeface="Carlito"/>
                <a:sym typeface="Carlito"/>
              </a:defRPr>
            </a:pPr>
            <a:r>
              <a:t>Optimizer</a:t>
            </a:r>
          </a:p>
        </p:txBody>
      </p:sp>
      <p:pic>
        <p:nvPicPr>
          <p:cNvPr id="519" name="Screenshot 2023-12-11 at 16.31.30 1.png" descr="Screenshot 2023-12-11 at 16.31.30 1.png"/>
          <p:cNvPicPr>
            <a:picLocks noChangeAspect="1"/>
          </p:cNvPicPr>
          <p:nvPr/>
        </p:nvPicPr>
        <p:blipFill>
          <a:blip r:embed="rId2">
            <a:extLst/>
          </a:blip>
          <a:stretch>
            <a:fillRect/>
          </a:stretch>
        </p:blipFill>
        <p:spPr>
          <a:xfrm>
            <a:off x="4207993" y="2667668"/>
            <a:ext cx="7978843" cy="333293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Hyperparameters and Cross-Validation:"/>
          <p:cNvSpPr txBox="1"/>
          <p:nvPr>
            <p:ph type="title"/>
          </p:nvPr>
        </p:nvSpPr>
        <p:spPr>
          <a:prstGeom prst="rect">
            <a:avLst/>
          </a:prstGeom>
        </p:spPr>
        <p:txBody>
          <a:bodyPr/>
          <a:lstStyle/>
          <a:p>
            <a:pPr/>
            <a:r>
              <a:t>Hyperparameters and Cross-Validation:</a:t>
            </a:r>
          </a:p>
        </p:txBody>
      </p:sp>
      <p:sp>
        <p:nvSpPr>
          <p:cNvPr id="522" name="Learning Rate: Set at 0.001, with adjustments based on model performance during training.…"/>
          <p:cNvSpPr txBox="1"/>
          <p:nvPr>
            <p:ph type="body" idx="1"/>
          </p:nvPr>
        </p:nvSpPr>
        <p:spPr>
          <a:prstGeom prst="rect">
            <a:avLst/>
          </a:prstGeom>
        </p:spPr>
        <p:txBody>
          <a:bodyPr/>
          <a:lstStyle/>
          <a:p>
            <a:pPr>
              <a:defRPr>
                <a:latin typeface="Carlito"/>
                <a:ea typeface="Carlito"/>
                <a:cs typeface="Carlito"/>
                <a:sym typeface="Carlito"/>
              </a:defRPr>
            </a:pPr>
            <a:r>
              <a:t>Learning Rate: Set at 0.001, with adjustments based on model performance during training.</a:t>
            </a:r>
          </a:p>
          <a:p>
            <a:pPr>
              <a:defRPr>
                <a:latin typeface="Carlito"/>
                <a:ea typeface="Carlito"/>
                <a:cs typeface="Carlito"/>
                <a:sym typeface="Carlito"/>
              </a:defRPr>
            </a:pPr>
            <a:r>
              <a:t>Batch Size: Determined through experimentation for optimal convergence.</a:t>
            </a:r>
          </a:p>
          <a:p>
            <a:pPr>
              <a:defRPr>
                <a:latin typeface="Carlito"/>
                <a:ea typeface="Carlito"/>
                <a:cs typeface="Carlito"/>
                <a:sym typeface="Carlito"/>
              </a:defRPr>
            </a:pPr>
            <a:r>
              <a:t>Epochs: Initially set to a reasonable value and adjusted based on validation performance to prevent overfitting.</a:t>
            </a:r>
          </a:p>
          <a:p>
            <a:pPr>
              <a:defRPr>
                <a:latin typeface="Carlito"/>
                <a:ea typeface="Carlito"/>
                <a:cs typeface="Carlito"/>
                <a:sym typeface="Carlito"/>
              </a:defRPr>
            </a:pPr>
            <a:r>
              <a:t>Cross-Validation: Employing k-fold cross-validation to ensure robust model evaluation and mitigate variability in performance metrics across different data splits.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Title 1"/>
          <p:cNvSpPr txBox="1"/>
          <p:nvPr>
            <p:ph type="title"/>
          </p:nvPr>
        </p:nvSpPr>
        <p:spPr>
          <a:xfrm>
            <a:off x="1039652" y="1064778"/>
            <a:ext cx="10112697" cy="921256"/>
          </a:xfrm>
          <a:prstGeom prst="rect">
            <a:avLst/>
          </a:prstGeom>
        </p:spPr>
        <p:txBody>
          <a:bodyPr/>
          <a:lstStyle/>
          <a:p>
            <a:pPr>
              <a:defRPr sz="3900"/>
            </a:pPr>
            <a:r>
              <a:t>Model Evaluation</a:t>
            </a:r>
            <a:r>
              <a:t> and </a:t>
            </a:r>
            <a:r>
              <a:t>Hyperparameter Tuning</a:t>
            </a:r>
          </a:p>
        </p:txBody>
      </p:sp>
      <p:sp>
        <p:nvSpPr>
          <p:cNvPr id="525" name="Content Placeholder 2"/>
          <p:cNvSpPr txBox="1"/>
          <p:nvPr>
            <p:ph type="body" idx="1"/>
          </p:nvPr>
        </p:nvSpPr>
        <p:spPr>
          <a:xfrm>
            <a:off x="1049144" y="2007218"/>
            <a:ext cx="10093712" cy="4169745"/>
          </a:xfrm>
          <a:prstGeom prst="rect">
            <a:avLst/>
          </a:prstGeom>
        </p:spPr>
        <p:txBody>
          <a:bodyPr/>
          <a:lstStyle/>
          <a:p>
            <a:pPr marL="228600" indent="-228600">
              <a:defRPr sz="2400">
                <a:latin typeface="Carlito"/>
                <a:ea typeface="Carlito"/>
                <a:cs typeface="Carlito"/>
                <a:sym typeface="Carlito"/>
              </a:defRPr>
            </a:pPr>
            <a:r>
              <a:t>Evaluation metrics and visualizations</a:t>
            </a:r>
          </a:p>
          <a:p>
            <a:pPr marL="228600" indent="-228600">
              <a:defRPr sz="2400">
                <a:latin typeface="Carlito"/>
                <a:ea typeface="Carlito"/>
                <a:cs typeface="Carlito"/>
                <a:sym typeface="Carlito"/>
              </a:defRPr>
            </a:pPr>
            <a:r>
              <a:t>Highlight the model's performance</a:t>
            </a:r>
          </a:p>
          <a:p>
            <a:pPr marL="228600" indent="-228600">
              <a:defRPr sz="2400">
                <a:latin typeface="Carlito"/>
                <a:ea typeface="Carlito"/>
                <a:cs typeface="Carlito"/>
                <a:sym typeface="Carlito"/>
              </a:defRPr>
            </a:pPr>
            <a:r>
              <a:t>Details on any hyperparameter tuning performed</a:t>
            </a:r>
            <a:r>
              <a:t> and </a:t>
            </a:r>
            <a:r>
              <a:t>Impact on model performance</a:t>
            </a:r>
          </a:p>
        </p:txBody>
      </p:sp>
      <p:sp>
        <p:nvSpPr>
          <p:cNvPr id="526"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Title 1"/>
          <p:cNvSpPr txBox="1"/>
          <p:nvPr>
            <p:ph type="title"/>
          </p:nvPr>
        </p:nvSpPr>
        <p:spPr>
          <a:xfrm>
            <a:off x="1039652" y="1064778"/>
            <a:ext cx="10112697" cy="921256"/>
          </a:xfrm>
          <a:prstGeom prst="rect">
            <a:avLst/>
          </a:prstGeom>
        </p:spPr>
        <p:txBody>
          <a:bodyPr/>
          <a:lstStyle/>
          <a:p>
            <a:pPr/>
            <a:r>
              <a:t>Model Refinement</a:t>
            </a:r>
            <a:r>
              <a:t> and Testing</a:t>
            </a:r>
          </a:p>
        </p:txBody>
      </p:sp>
      <p:sp>
        <p:nvSpPr>
          <p:cNvPr id="529" name="Content Placeholder 2"/>
          <p:cNvSpPr txBox="1"/>
          <p:nvPr>
            <p:ph type="body" idx="1"/>
          </p:nvPr>
        </p:nvSpPr>
        <p:spPr>
          <a:xfrm>
            <a:off x="1049144" y="1936128"/>
            <a:ext cx="10093712" cy="4169744"/>
          </a:xfrm>
          <a:prstGeom prst="rect">
            <a:avLst/>
          </a:prstGeom>
        </p:spPr>
        <p:txBody>
          <a:bodyPr/>
          <a:lstStyle/>
          <a:p>
            <a:pPr marL="122137" indent="-122137" defTabSz="804672">
              <a:spcBef>
                <a:spcPts val="800"/>
              </a:spcBef>
              <a:defRPr sz="1584">
                <a:latin typeface="Carlito"/>
                <a:ea typeface="Carlito"/>
                <a:cs typeface="Carlito"/>
                <a:sym typeface="Carlito"/>
              </a:defRPr>
            </a:pPr>
            <a:r>
              <a:t>The refinement phase in pneumonia detection involves iteratively improving the machine learning model based on insights gained from initial training and validation results. The primary objectives include enhancing model performance, addressing any issues identified during training, and optimizing hyperparameters for better generalization.</a:t>
            </a:r>
          </a:p>
          <a:p>
            <a:pPr marL="122137" indent="-122137" defTabSz="804672">
              <a:spcBef>
                <a:spcPts val="800"/>
              </a:spcBef>
              <a:defRPr sz="1584">
                <a:latin typeface="Carlito"/>
                <a:ea typeface="Carlito"/>
                <a:cs typeface="Carlito"/>
                <a:sym typeface="Carlito"/>
              </a:defRPr>
            </a:pPr>
            <a:r>
              <a:t>Techniques Used for Model Improvement:</a:t>
            </a:r>
          </a:p>
          <a:p>
            <a:pPr marL="122137" indent="-122137" defTabSz="804672">
              <a:spcBef>
                <a:spcPts val="800"/>
              </a:spcBef>
              <a:defRPr sz="1584">
                <a:latin typeface="Carlito"/>
                <a:ea typeface="Carlito"/>
                <a:cs typeface="Carlito"/>
                <a:sym typeface="Carlito"/>
              </a:defRPr>
            </a:pPr>
            <a:r>
              <a:t>Hyperparameter Tuning: Adjusting learning rates, batch sizes, and epochs to optimize model convergence and prevent overfitting.</a:t>
            </a:r>
          </a:p>
          <a:p>
            <a:pPr marL="122137" indent="-122137" defTabSz="804672">
              <a:spcBef>
                <a:spcPts val="800"/>
              </a:spcBef>
              <a:defRPr sz="1584">
                <a:latin typeface="Carlito"/>
                <a:ea typeface="Carlito"/>
                <a:cs typeface="Carlito"/>
                <a:sym typeface="Carlito"/>
              </a:defRPr>
            </a:pPr>
            <a:r>
              <a:t>Model Architecture Modification: Experiment with variations in CNN architecture, layer configurations, and dropout rates to find a more optimal design.</a:t>
            </a:r>
          </a:p>
          <a:p>
            <a:pPr marL="122137" indent="-122137" defTabSz="804672">
              <a:spcBef>
                <a:spcPts val="800"/>
              </a:spcBef>
              <a:defRPr sz="1584">
                <a:latin typeface="Carlito"/>
                <a:ea typeface="Carlito"/>
                <a:cs typeface="Carlito"/>
                <a:sym typeface="Carlito"/>
              </a:defRPr>
            </a:pPr>
            <a:r>
              <a:t>Data Augmentation Refinement: Fine-tuning data augmentation techniques to strike a balance between diversity and maintaining the integrity of medical images.</a:t>
            </a:r>
          </a:p>
          <a:p>
            <a:pPr marL="122137" indent="-122137" defTabSz="804672">
              <a:spcBef>
                <a:spcPts val="800"/>
              </a:spcBef>
              <a:defRPr sz="1584">
                <a:latin typeface="Carlito"/>
                <a:ea typeface="Carlito"/>
                <a:cs typeface="Carlito"/>
                <a:sym typeface="Carlito"/>
              </a:defRPr>
            </a:pPr>
            <a:r>
              <a:t>Transfer Learning: Exploring pre-trained models like those from the ImageNet dataset and fine-tuning them for pneumonia detection to leverage knowledge learned from broader image datasets.</a:t>
            </a:r>
          </a:p>
          <a:p>
            <a:pPr marL="122137" indent="-122137" defTabSz="804672">
              <a:spcBef>
                <a:spcPts val="800"/>
              </a:spcBef>
              <a:defRPr sz="1584">
                <a:latin typeface="Carlito"/>
                <a:ea typeface="Carlito"/>
                <a:cs typeface="Carlito"/>
                <a:sym typeface="Carlito"/>
              </a:defRPr>
            </a:pPr>
            <a:r>
              <a:t>Regularization Techniques: Implementing techniques like dropout or L2 regularization to combat overfitting and improve model generalization.</a:t>
            </a:r>
          </a:p>
        </p:txBody>
      </p:sp>
      <p:sp>
        <p:nvSpPr>
          <p:cNvPr id="530"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Overview of the Test Submission Phase:"/>
          <p:cNvSpPr txBox="1"/>
          <p:nvPr>
            <p:ph type="title"/>
          </p:nvPr>
        </p:nvSpPr>
        <p:spPr>
          <a:prstGeom prst="rect">
            <a:avLst/>
          </a:prstGeom>
        </p:spPr>
        <p:txBody>
          <a:bodyPr/>
          <a:lstStyle/>
          <a:p>
            <a:pPr/>
            <a:r>
              <a:t>Overview of the Test Submission Phase:</a:t>
            </a:r>
          </a:p>
        </p:txBody>
      </p:sp>
      <p:sp>
        <p:nvSpPr>
          <p:cNvPr id="533" name="Metrics and Results on the Test Dataset:…"/>
          <p:cNvSpPr txBox="1"/>
          <p:nvPr>
            <p:ph type="body" idx="1"/>
          </p:nvPr>
        </p:nvSpPr>
        <p:spPr>
          <a:xfrm>
            <a:off x="1049144" y="1867518"/>
            <a:ext cx="10093712" cy="4169745"/>
          </a:xfrm>
          <a:prstGeom prst="rect">
            <a:avLst/>
          </a:prstGeom>
        </p:spPr>
        <p:txBody>
          <a:bodyPr/>
          <a:lstStyle/>
          <a:p>
            <a:pPr marL="134629" indent="-134629" defTabSz="886968">
              <a:spcBef>
                <a:spcPts val="900"/>
              </a:spcBef>
              <a:defRPr sz="2037">
                <a:latin typeface="Carlito"/>
                <a:ea typeface="Carlito"/>
                <a:cs typeface="Carlito"/>
                <a:sym typeface="Carlito"/>
              </a:defRPr>
            </a:pPr>
            <a:r>
              <a:t>Metrics and Results on the Test Dataset:</a:t>
            </a:r>
          </a:p>
          <a:p>
            <a:pPr marL="134629" indent="-134629" defTabSz="886968">
              <a:spcBef>
                <a:spcPts val="900"/>
              </a:spcBef>
              <a:defRPr sz="2037">
                <a:latin typeface="Carlito"/>
                <a:ea typeface="Carlito"/>
                <a:cs typeface="Carlito"/>
                <a:sym typeface="Carlito"/>
              </a:defRPr>
            </a:pPr>
            <a:r>
              <a:t>Evaluation Metrics: Using metrics such as Accuracy, Precision, Recall, and F1 Score to comprehensively assess model performance.</a:t>
            </a:r>
          </a:p>
          <a:p>
            <a:pPr marL="134629" indent="-134629" defTabSz="886968">
              <a:spcBef>
                <a:spcPts val="900"/>
              </a:spcBef>
              <a:defRPr sz="2037">
                <a:latin typeface="Carlito"/>
                <a:ea typeface="Carlito"/>
                <a:cs typeface="Carlito"/>
                <a:sym typeface="Carlito"/>
              </a:defRPr>
            </a:pPr>
            <a:r>
              <a:t>Confusion Matrix Analysis: Analyzing the confusion matrix to understand the distribution of true positive, true negative, false positive, and false negative predictions.</a:t>
            </a:r>
          </a:p>
          <a:p>
            <a:pPr marL="134629" indent="-134629" defTabSz="886968">
              <a:spcBef>
                <a:spcPts val="900"/>
              </a:spcBef>
              <a:defRPr sz="2037">
                <a:latin typeface="Carlito"/>
                <a:ea typeface="Carlito"/>
                <a:cs typeface="Carlito"/>
                <a:sym typeface="Carlito"/>
              </a:defRPr>
            </a:pPr>
            <a:r>
              <a:t>ROC Curve and AUC: Plotting the Receiver Operating Characteristic (ROC) curve and calculating the Area Under the Curve (AUC) to gauge the model's ability to distinguish between pneumonia and non-pneumonia cases.</a:t>
            </a:r>
          </a:p>
          <a:p>
            <a:pPr marL="134629" indent="-134629" defTabSz="886968">
              <a:spcBef>
                <a:spcPts val="900"/>
              </a:spcBef>
              <a:defRPr sz="2037">
                <a:latin typeface="Carlito"/>
                <a:ea typeface="Carlito"/>
                <a:cs typeface="Carlito"/>
                <a:sym typeface="Carlito"/>
              </a:defRPr>
            </a:pPr>
            <a:r>
              <a:t>Precision-Recall Curve: Examining the precision-recall curve to understand trade-offs between precision and recall at different decision thresholds.</a:t>
            </a:r>
          </a:p>
          <a:p>
            <a:pPr marL="134629" indent="-134629" defTabSz="886968">
              <a:spcBef>
                <a:spcPts val="900"/>
              </a:spcBef>
              <a:defRPr sz="2037">
                <a:latin typeface="Carlito"/>
                <a:ea typeface="Carlito"/>
                <a:cs typeface="Carlito"/>
                <a:sym typeface="Carlito"/>
              </a:defRPr>
            </a:pPr>
            <a:r>
              <a:t>Generalization Assessment: Assessing the model's ability to generalize to new data, ensuring it performs well on the test dataset without overfitting to the training data.</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Title 1"/>
          <p:cNvSpPr txBox="1"/>
          <p:nvPr>
            <p:ph type="title"/>
          </p:nvPr>
        </p:nvSpPr>
        <p:spPr>
          <a:xfrm>
            <a:off x="848915" y="403429"/>
            <a:ext cx="4283092" cy="884685"/>
          </a:xfrm>
          <a:prstGeom prst="rect">
            <a:avLst/>
          </a:prstGeom>
        </p:spPr>
        <p:txBody>
          <a:bodyPr/>
          <a:lstStyle/>
          <a:p>
            <a:pPr/>
            <a:r>
              <a:t>Results</a:t>
            </a:r>
          </a:p>
        </p:txBody>
      </p:sp>
      <p:sp>
        <p:nvSpPr>
          <p:cNvPr id="536" name="TextBox 3"/>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pic>
        <p:nvPicPr>
          <p:cNvPr id="537" name="1.jpeg" descr="1.jpeg"/>
          <p:cNvPicPr>
            <a:picLocks noChangeAspect="1"/>
          </p:cNvPicPr>
          <p:nvPr/>
        </p:nvPicPr>
        <p:blipFill>
          <a:blip r:embed="rId2">
            <a:extLst/>
          </a:blip>
          <a:stretch>
            <a:fillRect/>
          </a:stretch>
        </p:blipFill>
        <p:spPr>
          <a:xfrm>
            <a:off x="7174297" y="1279194"/>
            <a:ext cx="4426042" cy="5521458"/>
          </a:xfrm>
          <a:prstGeom prst="rect">
            <a:avLst/>
          </a:prstGeom>
          <a:ln w="12700">
            <a:miter lim="400000"/>
          </a:ln>
          <a:effectLst>
            <a:reflection blurRad="0" stA="80749" stPos="0" endA="0" endPos="40000" dist="0" dir="5400000" fadeDir="5400000" sx="100000" sy="-100000" kx="0" ky="0" algn="bl" rotWithShape="0"/>
          </a:effectLst>
        </p:spPr>
      </p:pic>
      <p:pic>
        <p:nvPicPr>
          <p:cNvPr id="538" name="9.png" descr="9.png"/>
          <p:cNvPicPr>
            <a:picLocks noChangeAspect="1"/>
          </p:cNvPicPr>
          <p:nvPr/>
        </p:nvPicPr>
        <p:blipFill>
          <a:blip r:embed="rId3">
            <a:extLst/>
          </a:blip>
          <a:srcRect l="10743" t="1847" r="0" b="0"/>
          <a:stretch>
            <a:fillRect/>
          </a:stretch>
        </p:blipFill>
        <p:spPr>
          <a:xfrm>
            <a:off x="1076006" y="1321527"/>
            <a:ext cx="5658235" cy="5436682"/>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Result"/>
          <p:cNvSpPr txBox="1"/>
          <p:nvPr>
            <p:ph type="title"/>
          </p:nvPr>
        </p:nvSpPr>
        <p:spPr>
          <a:prstGeom prst="rect">
            <a:avLst/>
          </a:prstGeom>
        </p:spPr>
        <p:txBody>
          <a:bodyPr/>
          <a:lstStyle/>
          <a:p>
            <a:pPr/>
            <a:r>
              <a:t>Result </a:t>
            </a:r>
          </a:p>
        </p:txBody>
      </p:sp>
      <p:pic>
        <p:nvPicPr>
          <p:cNvPr id="541" name="Screenshot 2023-12-11 at 14.26.27.png" descr="Screenshot 2023-12-11 at 14.26.27.png"/>
          <p:cNvPicPr>
            <a:picLocks noChangeAspect="1"/>
          </p:cNvPicPr>
          <p:nvPr/>
        </p:nvPicPr>
        <p:blipFill>
          <a:blip r:embed="rId2">
            <a:extLst/>
          </a:blip>
          <a:stretch>
            <a:fillRect/>
          </a:stretch>
        </p:blipFill>
        <p:spPr>
          <a:xfrm>
            <a:off x="2922751" y="1240779"/>
            <a:ext cx="8556080" cy="520843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Result"/>
          <p:cNvSpPr txBox="1"/>
          <p:nvPr>
            <p:ph type="title"/>
          </p:nvPr>
        </p:nvSpPr>
        <p:spPr>
          <a:prstGeom prst="rect">
            <a:avLst/>
          </a:prstGeom>
        </p:spPr>
        <p:txBody>
          <a:bodyPr/>
          <a:lstStyle/>
          <a:p>
            <a:pPr/>
            <a:r>
              <a:t>Result </a:t>
            </a:r>
          </a:p>
        </p:txBody>
      </p:sp>
      <p:pic>
        <p:nvPicPr>
          <p:cNvPr id="544" name="Screenshot 2023-12-11 at 14.26.35.png" descr="Screenshot 2023-12-11 at 14.26.35.png"/>
          <p:cNvPicPr>
            <a:picLocks noChangeAspect="1"/>
          </p:cNvPicPr>
          <p:nvPr/>
        </p:nvPicPr>
        <p:blipFill>
          <a:blip r:embed="rId2">
            <a:extLst/>
          </a:blip>
          <a:stretch>
            <a:fillRect/>
          </a:stretch>
        </p:blipFill>
        <p:spPr>
          <a:xfrm>
            <a:off x="3028132" y="1120712"/>
            <a:ext cx="8487833" cy="540134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Title 1"/>
          <p:cNvSpPr txBox="1"/>
          <p:nvPr>
            <p:ph type="title"/>
          </p:nvPr>
        </p:nvSpPr>
        <p:spPr>
          <a:xfrm>
            <a:off x="831850" y="1709738"/>
            <a:ext cx="10515600" cy="2852738"/>
          </a:xfrm>
          <a:prstGeom prst="rect">
            <a:avLst/>
          </a:prstGeom>
        </p:spPr>
        <p:txBody>
          <a:bodyPr/>
          <a:lstStyle/>
          <a:p>
            <a:pPr/>
            <a:r>
              <a:t>Concept note and implementation plan</a:t>
            </a:r>
          </a:p>
        </p:txBody>
      </p:sp>
      <p:sp>
        <p:nvSpPr>
          <p:cNvPr id="456" name="TextBox 3"/>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Result"/>
          <p:cNvSpPr txBox="1"/>
          <p:nvPr>
            <p:ph type="title"/>
          </p:nvPr>
        </p:nvSpPr>
        <p:spPr>
          <a:prstGeom prst="rect">
            <a:avLst/>
          </a:prstGeom>
        </p:spPr>
        <p:txBody>
          <a:bodyPr/>
          <a:lstStyle/>
          <a:p>
            <a:pPr/>
            <a:r>
              <a:t>Result </a:t>
            </a:r>
          </a:p>
        </p:txBody>
      </p:sp>
      <p:pic>
        <p:nvPicPr>
          <p:cNvPr id="547" name="Screenshot 2023-12-11 at 14.27.05.png" descr="Screenshot 2023-12-11 at 14.27.05.png"/>
          <p:cNvPicPr>
            <a:picLocks noChangeAspect="1"/>
          </p:cNvPicPr>
          <p:nvPr/>
        </p:nvPicPr>
        <p:blipFill>
          <a:blip r:embed="rId2">
            <a:extLst/>
          </a:blip>
          <a:srcRect l="26936" t="24465" r="4846" b="2735"/>
          <a:stretch>
            <a:fillRect/>
          </a:stretch>
        </p:blipFill>
        <p:spPr>
          <a:xfrm>
            <a:off x="3887709" y="1150891"/>
            <a:ext cx="7470875" cy="4982828"/>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Result"/>
          <p:cNvSpPr txBox="1"/>
          <p:nvPr>
            <p:ph type="title"/>
          </p:nvPr>
        </p:nvSpPr>
        <p:spPr>
          <a:xfrm>
            <a:off x="1039652" y="823478"/>
            <a:ext cx="10112696" cy="921256"/>
          </a:xfrm>
          <a:prstGeom prst="rect">
            <a:avLst/>
          </a:prstGeom>
        </p:spPr>
        <p:txBody>
          <a:bodyPr/>
          <a:lstStyle/>
          <a:p>
            <a:pPr/>
            <a:r>
              <a:t>Result </a:t>
            </a:r>
          </a:p>
        </p:txBody>
      </p:sp>
      <p:pic>
        <p:nvPicPr>
          <p:cNvPr id="550" name="Screenshot 2023-12-11 at 14.27.29.png" descr="Screenshot 2023-12-11 at 14.27.29.png"/>
          <p:cNvPicPr>
            <a:picLocks noChangeAspect="1"/>
          </p:cNvPicPr>
          <p:nvPr/>
        </p:nvPicPr>
        <p:blipFill>
          <a:blip r:embed="rId2">
            <a:extLst/>
          </a:blip>
          <a:srcRect l="24681" t="21056" r="3535" b="0"/>
          <a:stretch>
            <a:fillRect/>
          </a:stretch>
        </p:blipFill>
        <p:spPr>
          <a:xfrm>
            <a:off x="3990177" y="1026108"/>
            <a:ext cx="7861095" cy="5403228"/>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Result"/>
          <p:cNvSpPr txBox="1"/>
          <p:nvPr>
            <p:ph type="title"/>
          </p:nvPr>
        </p:nvSpPr>
        <p:spPr>
          <a:prstGeom prst="rect">
            <a:avLst/>
          </a:prstGeom>
        </p:spPr>
        <p:txBody>
          <a:bodyPr/>
          <a:lstStyle/>
          <a:p>
            <a:pPr/>
            <a:r>
              <a:t>Result </a:t>
            </a:r>
          </a:p>
        </p:txBody>
      </p:sp>
      <p:pic>
        <p:nvPicPr>
          <p:cNvPr id="553" name="Screenshot-from-2021-02-27-20-23-05.png" descr="Screenshot-from-2021-02-27-20-23-05.png"/>
          <p:cNvPicPr>
            <a:picLocks noChangeAspect="1"/>
          </p:cNvPicPr>
          <p:nvPr/>
        </p:nvPicPr>
        <p:blipFill>
          <a:blip r:embed="rId2">
            <a:extLst/>
          </a:blip>
          <a:srcRect l="4103" t="106" r="23175" b="0"/>
          <a:stretch>
            <a:fillRect/>
          </a:stretch>
        </p:blipFill>
        <p:spPr>
          <a:xfrm>
            <a:off x="2533505" y="1082763"/>
            <a:ext cx="5964433" cy="4424942"/>
          </a:xfrm>
          <a:prstGeom prst="rect">
            <a:avLst/>
          </a:prstGeom>
          <a:ln w="12700">
            <a:miter lim="400000"/>
          </a:ln>
        </p:spPr>
      </p:pic>
      <p:pic>
        <p:nvPicPr>
          <p:cNvPr id="554" name="Screenshot-from-2021-02-27-20-15-34.png" descr="Screenshot-from-2021-02-27-20-15-34.png"/>
          <p:cNvPicPr>
            <a:picLocks noChangeAspect="1"/>
          </p:cNvPicPr>
          <p:nvPr/>
        </p:nvPicPr>
        <p:blipFill>
          <a:blip r:embed="rId3">
            <a:extLst/>
          </a:blip>
          <a:srcRect l="10211" t="0" r="763" b="0"/>
          <a:stretch>
            <a:fillRect/>
          </a:stretch>
        </p:blipFill>
        <p:spPr>
          <a:xfrm>
            <a:off x="6717560" y="2621060"/>
            <a:ext cx="5693072" cy="346742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Title 1"/>
          <p:cNvSpPr txBox="1"/>
          <p:nvPr>
            <p:ph type="title"/>
          </p:nvPr>
        </p:nvSpPr>
        <p:spPr>
          <a:xfrm>
            <a:off x="1039652" y="1064778"/>
            <a:ext cx="10112697" cy="921256"/>
          </a:xfrm>
          <a:prstGeom prst="rect">
            <a:avLst/>
          </a:prstGeom>
        </p:spPr>
        <p:txBody>
          <a:bodyPr/>
          <a:lstStyle/>
          <a:p>
            <a:pPr/>
            <a:r>
              <a:t>Evaluation Results</a:t>
            </a:r>
          </a:p>
        </p:txBody>
      </p:sp>
      <p:sp>
        <p:nvSpPr>
          <p:cNvPr id="557"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pic>
        <p:nvPicPr>
          <p:cNvPr id="558" name="tuuning.png" descr="tuuning.png"/>
          <p:cNvPicPr>
            <a:picLocks noChangeAspect="1"/>
          </p:cNvPicPr>
          <p:nvPr/>
        </p:nvPicPr>
        <p:blipFill>
          <a:blip r:embed="rId2">
            <a:extLst/>
          </a:blip>
          <a:srcRect l="11478" t="16137" r="16271" b="0"/>
          <a:stretch>
            <a:fillRect/>
          </a:stretch>
        </p:blipFill>
        <p:spPr>
          <a:xfrm>
            <a:off x="4522433" y="2060174"/>
            <a:ext cx="6401249" cy="362077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Title 1"/>
          <p:cNvSpPr txBox="1"/>
          <p:nvPr>
            <p:ph type="title"/>
          </p:nvPr>
        </p:nvSpPr>
        <p:spPr>
          <a:xfrm>
            <a:off x="1039652" y="1064778"/>
            <a:ext cx="10112697" cy="921256"/>
          </a:xfrm>
          <a:prstGeom prst="rect">
            <a:avLst/>
          </a:prstGeom>
        </p:spPr>
        <p:txBody>
          <a:bodyPr/>
          <a:lstStyle/>
          <a:p>
            <a:pPr/>
            <a:r>
              <a:t>Deployment</a:t>
            </a:r>
          </a:p>
        </p:txBody>
      </p:sp>
      <p:sp>
        <p:nvSpPr>
          <p:cNvPr id="561" name="Content Placeholder 2"/>
          <p:cNvSpPr txBox="1"/>
          <p:nvPr>
            <p:ph type="body" idx="1"/>
          </p:nvPr>
        </p:nvSpPr>
        <p:spPr>
          <a:xfrm>
            <a:off x="1049144" y="2007218"/>
            <a:ext cx="10093712" cy="4169745"/>
          </a:xfrm>
          <a:prstGeom prst="rect">
            <a:avLst/>
          </a:prstGeom>
        </p:spPr>
        <p:txBody>
          <a:bodyPr/>
          <a:lstStyle/>
          <a:p>
            <a:pPr marL="228600" indent="-228600">
              <a:defRPr sz="2400"/>
            </a:pPr>
            <a:r>
              <a:t>Overview of the deployment phase</a:t>
            </a:r>
          </a:p>
          <a:p>
            <a:pPr marL="228600" indent="-228600">
              <a:defRPr sz="2400"/>
            </a:pPr>
            <a:r>
              <a:t>Model serialization, serving, and API integration</a:t>
            </a:r>
          </a:p>
          <a:p>
            <a:pPr marL="228600" indent="-228600">
              <a:defRPr b="1" sz="2400"/>
            </a:pPr>
            <a:r>
              <a:t>(You can fill this part after deployment submission)</a:t>
            </a:r>
          </a:p>
        </p:txBody>
      </p:sp>
      <p:sp>
        <p:nvSpPr>
          <p:cNvPr id="562"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Title 1"/>
          <p:cNvSpPr txBox="1"/>
          <p:nvPr>
            <p:ph type="title"/>
          </p:nvPr>
        </p:nvSpPr>
        <p:spPr>
          <a:xfrm>
            <a:off x="1039652" y="1064778"/>
            <a:ext cx="10112697" cy="921256"/>
          </a:xfrm>
          <a:prstGeom prst="rect">
            <a:avLst/>
          </a:prstGeom>
        </p:spPr>
        <p:txBody>
          <a:bodyPr/>
          <a:lstStyle/>
          <a:p>
            <a:pPr/>
            <a:r>
              <a:t>Future Work</a:t>
            </a:r>
          </a:p>
        </p:txBody>
      </p:sp>
      <p:sp>
        <p:nvSpPr>
          <p:cNvPr id="565" name="Content Placeholder 2"/>
          <p:cNvSpPr txBox="1"/>
          <p:nvPr>
            <p:ph type="body" idx="1"/>
          </p:nvPr>
        </p:nvSpPr>
        <p:spPr>
          <a:xfrm>
            <a:off x="1049144" y="2007218"/>
            <a:ext cx="10093712" cy="4169745"/>
          </a:xfrm>
          <a:prstGeom prst="rect">
            <a:avLst/>
          </a:prstGeom>
        </p:spPr>
        <p:txBody>
          <a:bodyPr/>
          <a:lstStyle/>
          <a:p>
            <a:pPr marL="178307" indent="-178307" defTabSz="713231">
              <a:spcBef>
                <a:spcPts val="700"/>
              </a:spcBef>
              <a:defRPr b="1" sz="1871">
                <a:latin typeface="Carlito"/>
                <a:ea typeface="Carlito"/>
                <a:cs typeface="Carlito"/>
                <a:sym typeface="Carlito"/>
              </a:defRPr>
            </a:pPr>
            <a:r>
              <a:t>Identify areas for future improvement and expansion</a:t>
            </a:r>
          </a:p>
          <a:p>
            <a:pPr marL="178307" indent="-178307" defTabSz="713231">
              <a:spcBef>
                <a:spcPts val="700"/>
              </a:spcBef>
              <a:defRPr sz="1871">
                <a:latin typeface="Carlito"/>
                <a:ea typeface="Carlito"/>
                <a:cs typeface="Carlito"/>
                <a:sym typeface="Carlito"/>
              </a:defRPr>
            </a:pPr>
            <a:r>
              <a:t>Multi-Modal Fusion: Explore the integration of multiple imaging modalities (e.g., CT scans) for a more comprehensive diagnostic approach, potentially improving sensitivity and specificity.</a:t>
            </a:r>
          </a:p>
          <a:p>
            <a:pPr marL="178307" indent="-178307" defTabSz="713231">
              <a:spcBef>
                <a:spcPts val="700"/>
              </a:spcBef>
              <a:defRPr sz="1871">
                <a:latin typeface="Carlito"/>
                <a:ea typeface="Carlito"/>
                <a:cs typeface="Carlito"/>
                <a:sym typeface="Carlito"/>
              </a:defRPr>
            </a:pPr>
            <a:r>
              <a:t>Continuous Learning Models: Implement continuous learning models that can adapt and evolve as new data becomes available. This ensures the model stays current with emerging patterns in pneumonia cases.</a:t>
            </a:r>
          </a:p>
          <a:p>
            <a:pPr marL="178307" indent="-178307" defTabSz="713231">
              <a:spcBef>
                <a:spcPts val="700"/>
              </a:spcBef>
              <a:defRPr sz="1871">
                <a:latin typeface="Carlito"/>
                <a:ea typeface="Carlito"/>
                <a:cs typeface="Carlito"/>
                <a:sym typeface="Carlito"/>
              </a:defRPr>
            </a:pPr>
            <a:r>
              <a:t>Explainability Enhancement: Enhance the interpretability of the model's decisions, particularly in a healthcare context, to provide clearer insights into the features contributing to pneumonia detection.</a:t>
            </a:r>
          </a:p>
          <a:p>
            <a:pPr marL="178307" indent="-178307" defTabSz="713231">
              <a:spcBef>
                <a:spcPts val="700"/>
              </a:spcBef>
              <a:defRPr sz="1871">
                <a:latin typeface="Carlito"/>
                <a:ea typeface="Carlito"/>
                <a:cs typeface="Carlito"/>
                <a:sym typeface="Carlito"/>
              </a:defRPr>
            </a:pPr>
            <a:r>
              <a:t>Real-Time Detection: Develop real-time detection capabilities, enabling the model to analyze X-ray images promptly, which is crucial in emergency healthcare scenarios.</a:t>
            </a:r>
          </a:p>
          <a:p>
            <a:pPr marL="178307" indent="-178307" defTabSz="713231">
              <a:spcBef>
                <a:spcPts val="700"/>
              </a:spcBef>
              <a:defRPr sz="1871">
                <a:latin typeface="Carlito"/>
                <a:ea typeface="Carlito"/>
                <a:cs typeface="Carlito"/>
                <a:sym typeface="Carlito"/>
              </a:defRPr>
            </a:pPr>
            <a:r>
              <a:t>Integration with Electronic Health Records (EHR): Explore the integration of the model with electronic health records to leverage additional patient information for a holistic diagnostic approach</a:t>
            </a:r>
          </a:p>
        </p:txBody>
      </p:sp>
      <p:sp>
        <p:nvSpPr>
          <p:cNvPr id="566"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Suggest additional features, models, or data sources for exploration"/>
          <p:cNvSpPr txBox="1"/>
          <p:nvPr>
            <p:ph type="title"/>
          </p:nvPr>
        </p:nvSpPr>
        <p:spPr>
          <a:prstGeom prst="rect">
            <a:avLst/>
          </a:prstGeom>
        </p:spPr>
        <p:txBody>
          <a:bodyPr/>
          <a:lstStyle>
            <a:lvl1pPr defTabSz="886968">
              <a:defRPr sz="3104"/>
            </a:lvl1pPr>
          </a:lstStyle>
          <a:p>
            <a:pPr/>
            <a:r>
              <a:t>Suggest additional features, models, or data sources for exploration</a:t>
            </a:r>
          </a:p>
        </p:txBody>
      </p:sp>
      <p:sp>
        <p:nvSpPr>
          <p:cNvPr id="569" name="Additional Features:…"/>
          <p:cNvSpPr txBox="1"/>
          <p:nvPr>
            <p:ph type="body" idx="1"/>
          </p:nvPr>
        </p:nvSpPr>
        <p:spPr>
          <a:prstGeom prst="rect">
            <a:avLst/>
          </a:prstGeom>
        </p:spPr>
        <p:txBody>
          <a:bodyPr/>
          <a:lstStyle/>
          <a:p>
            <a:pPr marL="124913" indent="-124913" defTabSz="822959">
              <a:spcBef>
                <a:spcPts val="900"/>
              </a:spcBef>
              <a:defRPr sz="1529">
                <a:latin typeface="Carlito"/>
                <a:ea typeface="Carlito"/>
                <a:cs typeface="Carlito"/>
                <a:sym typeface="Carlito"/>
              </a:defRPr>
            </a:pPr>
            <a:r>
              <a:t>Additional Features:</a:t>
            </a:r>
          </a:p>
          <a:p>
            <a:pPr marL="124913" indent="-124913" defTabSz="822959">
              <a:spcBef>
                <a:spcPts val="900"/>
              </a:spcBef>
              <a:defRPr sz="1529">
                <a:latin typeface="Carlito"/>
                <a:ea typeface="Carlito"/>
                <a:cs typeface="Carlito"/>
                <a:sym typeface="Carlito"/>
              </a:defRPr>
            </a:pPr>
            <a:r>
              <a:t>Clinical Metadata: Explore the inclusion of clinical metadata such as patient age, gender, and medical history. This additional information may offer valuable context for pneumonia detection.</a:t>
            </a:r>
          </a:p>
          <a:p>
            <a:pPr marL="124913" indent="-124913" defTabSz="822959">
              <a:spcBef>
                <a:spcPts val="900"/>
              </a:spcBef>
              <a:defRPr sz="1529">
                <a:latin typeface="Carlito"/>
                <a:ea typeface="Carlito"/>
                <a:cs typeface="Carlito"/>
                <a:sym typeface="Carlito"/>
              </a:defRPr>
            </a:pPr>
            <a:r>
              <a:t>Temporal Information: Incorporate temporal features, considering the time of X-ray image acquisition. Temporal patterns might reveal insights into the progression of pneumonia.</a:t>
            </a:r>
          </a:p>
          <a:p>
            <a:pPr marL="124913" indent="-124913" defTabSz="822959">
              <a:spcBef>
                <a:spcPts val="900"/>
              </a:spcBef>
              <a:defRPr sz="1529">
                <a:latin typeface="Carlito"/>
                <a:ea typeface="Carlito"/>
                <a:cs typeface="Carlito"/>
                <a:sym typeface="Carlito"/>
              </a:defRPr>
            </a:pPr>
            <a:r>
              <a:t>Radiological Report Analysis: Integrate natural language processing techniques to analyze radiological reports associated with X-ray images. Extracting textual information could provide supplementary diagnostic cues.</a:t>
            </a:r>
          </a:p>
          <a:p>
            <a:pPr marL="124913" indent="-124913" defTabSz="822959">
              <a:spcBef>
                <a:spcPts val="900"/>
              </a:spcBef>
              <a:defRPr sz="1529">
                <a:latin typeface="Carlito"/>
                <a:ea typeface="Carlito"/>
                <a:cs typeface="Carlito"/>
                <a:sym typeface="Carlito"/>
              </a:defRPr>
            </a:pPr>
            <a:r>
              <a:t>Additional Models:</a:t>
            </a:r>
          </a:p>
          <a:p>
            <a:pPr marL="124913" indent="-124913" defTabSz="822959">
              <a:spcBef>
                <a:spcPts val="900"/>
              </a:spcBef>
              <a:defRPr sz="1529">
                <a:latin typeface="Carlito"/>
                <a:ea typeface="Carlito"/>
                <a:cs typeface="Carlito"/>
                <a:sym typeface="Carlito"/>
              </a:defRPr>
            </a:pPr>
            <a:r>
              <a:t>Ensemble Models: Explore the use of ensemble models combining predictions from multiple base models. Ensemble methods like Random Forests or Boosting may enhance overall model performance.</a:t>
            </a:r>
          </a:p>
          <a:p>
            <a:pPr marL="124913" indent="-124913" defTabSz="822959">
              <a:spcBef>
                <a:spcPts val="900"/>
              </a:spcBef>
              <a:defRPr sz="1529">
                <a:latin typeface="Carlito"/>
                <a:ea typeface="Carlito"/>
                <a:cs typeface="Carlito"/>
                <a:sym typeface="Carlito"/>
              </a:defRPr>
            </a:pPr>
            <a:r>
              <a:t>Explainable AI Models: Consider models that provide interpretability, such as LIME (Local Interpretable Model-agnostic Explanations) or SHAP (SHapley Additive exPlanations). Interpretability is crucial in healthcare applications for building trust among medical professionals.</a:t>
            </a:r>
          </a:p>
          <a:p>
            <a:pPr marL="124913" indent="-124913" defTabSz="822959">
              <a:spcBef>
                <a:spcPts val="900"/>
              </a:spcBef>
              <a:defRPr sz="1529">
                <a:latin typeface="Carlito"/>
                <a:ea typeface="Carlito"/>
                <a:cs typeface="Carlito"/>
                <a:sym typeface="Carlito"/>
              </a:defRPr>
            </a:pPr>
            <a:r>
              <a:t>Transfer Learning Variants: Investigate different transfer learning approaches, such as domain adaptation, to enhance the model's ability to generalize across diverse datasets.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Additional Data Sources"/>
          <p:cNvSpPr txBox="1"/>
          <p:nvPr>
            <p:ph type="title"/>
          </p:nvPr>
        </p:nvSpPr>
        <p:spPr>
          <a:prstGeom prst="rect">
            <a:avLst/>
          </a:prstGeom>
        </p:spPr>
        <p:txBody>
          <a:bodyPr/>
          <a:lstStyle/>
          <a:p>
            <a:pPr/>
            <a:r>
              <a:t>Additional Data Sources </a:t>
            </a:r>
          </a:p>
        </p:txBody>
      </p:sp>
      <p:sp>
        <p:nvSpPr>
          <p:cNvPr id="572" name="Genomic Data: Explore the integration of genomic data, if available, to investigate potential genetic factors influencing susceptibility to pneumonia.…"/>
          <p:cNvSpPr txBox="1"/>
          <p:nvPr>
            <p:ph type="body" idx="1"/>
          </p:nvPr>
        </p:nvSpPr>
        <p:spPr>
          <a:prstGeom prst="rect">
            <a:avLst/>
          </a:prstGeom>
        </p:spPr>
        <p:txBody>
          <a:bodyPr/>
          <a:lstStyle/>
          <a:p>
            <a:pPr>
              <a:defRPr sz="2000">
                <a:latin typeface="Carlito"/>
                <a:ea typeface="Carlito"/>
                <a:cs typeface="Carlito"/>
                <a:sym typeface="Carlito"/>
              </a:defRPr>
            </a:pPr>
            <a:r>
              <a:t>Genomic Data: Explore the integration of genomic data, if available, to investigate potential genetic factors influencing susceptibility to pneumonia.</a:t>
            </a:r>
          </a:p>
          <a:p>
            <a:pPr>
              <a:defRPr sz="2000">
                <a:latin typeface="Carlito"/>
                <a:ea typeface="Carlito"/>
                <a:cs typeface="Carlito"/>
                <a:sym typeface="Carlito"/>
              </a:defRPr>
            </a:pPr>
            <a:r>
              <a:t>Geospatial Information: Consider geospatial data to analyze regional patterns in pneumonia prevalence. Environmental factors or regional healthcare disparities may contribute to variations.</a:t>
            </a:r>
          </a:p>
          <a:p>
            <a:pPr>
              <a:defRPr sz="2000">
                <a:latin typeface="Carlito"/>
                <a:ea typeface="Carlito"/>
                <a:cs typeface="Carlito"/>
                <a:sym typeface="Carlito"/>
              </a:defRPr>
            </a:pPr>
            <a:r>
              <a:t>Demographic Datasets: Incorporate demographic datasets at a population level to analyze correlations between pneumonia prevalence and socio-economic factors.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Title 1"/>
          <p:cNvSpPr txBox="1"/>
          <p:nvPr>
            <p:ph type="title"/>
          </p:nvPr>
        </p:nvSpPr>
        <p:spPr>
          <a:xfrm>
            <a:off x="1039652" y="1064778"/>
            <a:ext cx="10112697" cy="921256"/>
          </a:xfrm>
          <a:prstGeom prst="rect">
            <a:avLst/>
          </a:prstGeom>
        </p:spPr>
        <p:txBody>
          <a:bodyPr/>
          <a:lstStyle/>
          <a:p>
            <a:pPr/>
            <a:r>
              <a:t>References</a:t>
            </a:r>
          </a:p>
        </p:txBody>
      </p:sp>
      <p:sp>
        <p:nvSpPr>
          <p:cNvPr id="575" name="Content Placeholder 3"/>
          <p:cNvSpPr txBox="1"/>
          <p:nvPr>
            <p:ph type="body" idx="1"/>
          </p:nvPr>
        </p:nvSpPr>
        <p:spPr>
          <a:xfrm>
            <a:off x="1049144" y="2007218"/>
            <a:ext cx="10093712" cy="4169745"/>
          </a:xfrm>
          <a:prstGeom prst="rect">
            <a:avLst/>
          </a:prstGeom>
        </p:spPr>
        <p:txBody>
          <a:bodyPr/>
          <a:lstStyle/>
          <a:p>
            <a:pPr marL="81887" indent="-81887" defTabSz="539495">
              <a:spcBef>
                <a:spcPts val="500"/>
              </a:spcBef>
              <a:defRPr sz="1651">
                <a:latin typeface="Carlito"/>
                <a:ea typeface="Carlito"/>
                <a:cs typeface="Carlito"/>
                <a:sym typeface="Carlito"/>
              </a:defRPr>
            </a:pPr>
            <a:r>
              <a:t>Rajpurkar, P., Irvin, J., Zhu, K., Yang, B., Mehta, H., Duan, T., ... &amp; Langlotz, C. (2017). CheXNet: Radiologist-Level Pneumonia Detection on Chest X-Rays with Deep Learning. arXiv preprint arXiv:1711.05225.</a:t>
            </a:r>
          </a:p>
          <a:p>
            <a:pPr marL="81887" indent="-81887" defTabSz="539495">
              <a:spcBef>
                <a:spcPts val="500"/>
              </a:spcBef>
              <a:defRPr sz="1651">
                <a:latin typeface="Carlito"/>
                <a:ea typeface="Carlito"/>
                <a:cs typeface="Carlito"/>
                <a:sym typeface="Carlito"/>
              </a:defRPr>
            </a:pPr>
            <a:r>
              <a:t>Pham, T., Tran, T., Phung, D., Venkatesh, S., &amp; Luo, W. (2019). Transfer learning for improving model robustness in pneumonia detection. Computers in Biology and Medicine, 111, 103346.</a:t>
            </a:r>
          </a:p>
          <a:p>
            <a:pPr marL="81887" indent="-81887" defTabSz="539495">
              <a:spcBef>
                <a:spcPts val="500"/>
              </a:spcBef>
              <a:defRPr sz="1651">
                <a:latin typeface="Carlito"/>
                <a:ea typeface="Carlito"/>
                <a:cs typeface="Carlito"/>
                <a:sym typeface="Carlito"/>
              </a:defRPr>
            </a:pPr>
            <a:r>
              <a:t> Wang, X., Peng, Y., Lu, L., Lu, Z., Bagheri, M., &amp; Summers, R. M. (2017). ChestX-ray8: Hospital-scale chest X-ray database and benchmarks on weakly-supervised classification and localization of common thorax diseases. In Proceedings of the IEEE conference on computer vision and pattern recognition (pp. 2097-2106).</a:t>
            </a:r>
          </a:p>
          <a:p>
            <a:pPr marL="81887" indent="-81887" defTabSz="539495">
              <a:spcBef>
                <a:spcPts val="500"/>
              </a:spcBef>
              <a:defRPr sz="1651">
                <a:latin typeface="Carlito"/>
                <a:ea typeface="Carlito"/>
                <a:cs typeface="Carlito"/>
                <a:sym typeface="Carlito"/>
              </a:defRPr>
            </a:pPr>
            <a:r>
              <a:t>Amazon Web Services (AWS) Documentation: https://aws.amazon.com/documentation/ </a:t>
            </a:r>
          </a:p>
          <a:p>
            <a:pPr marL="81887" indent="-81887" defTabSz="539495">
              <a:spcBef>
                <a:spcPts val="500"/>
              </a:spcBef>
              <a:defRPr sz="1651">
                <a:latin typeface="Carlito"/>
                <a:ea typeface="Carlito"/>
                <a:cs typeface="Carlito"/>
                <a:sym typeface="Carlito"/>
              </a:defRPr>
            </a:pPr>
            <a:r>
              <a:t>Explore the official AWS documentation for comprehensive information on AWS 	services, including SageMaker, S3, and EC2, which are commonly used in machine learning projects.</a:t>
            </a:r>
          </a:p>
          <a:p>
            <a:pPr marL="81887" indent="-81887" defTabSz="539495">
              <a:spcBef>
                <a:spcPts val="500"/>
              </a:spcBef>
              <a:defRPr sz="1651">
                <a:latin typeface="Carlito"/>
                <a:ea typeface="Carlito"/>
                <a:cs typeface="Carlito"/>
                <a:sym typeface="Carlito"/>
              </a:defRPr>
            </a:pPr>
            <a:r>
              <a:t>Kaggle Datasets: Chest X-Ray Images (Pneumonia)</a:t>
            </a:r>
          </a:p>
          <a:p>
            <a:pPr marL="81887" indent="-81887" defTabSz="539495">
              <a:spcBef>
                <a:spcPts val="500"/>
              </a:spcBef>
              <a:defRPr sz="1651">
                <a:latin typeface="Carlito"/>
                <a:ea typeface="Carlito"/>
                <a:cs typeface="Carlito"/>
                <a:sym typeface="Carlito"/>
              </a:defRPr>
            </a:pPr>
            <a:r>
              <a:t>https://www.kaggle.com/paultimothymooney/chest-xray-pneumonia </a:t>
            </a:r>
          </a:p>
          <a:p>
            <a:pPr marL="81887" indent="-81887" defTabSz="539495">
              <a:spcBef>
                <a:spcPts val="500"/>
              </a:spcBef>
              <a:defRPr sz="1651">
                <a:latin typeface="Carlito"/>
                <a:ea typeface="Carlito"/>
                <a:cs typeface="Carlito"/>
                <a:sym typeface="Carlito"/>
              </a:defRPr>
            </a:pPr>
            <a:r>
              <a:t>The Kaggle dataset containing chest X-ray images labeled for pneumonia detection. It serves as a valuable resource for training and testing machine learning models in pneumonia detection.</a:t>
            </a:r>
          </a:p>
          <a:p>
            <a:pPr marL="81887" indent="-81887" defTabSz="539495">
              <a:spcBef>
                <a:spcPts val="500"/>
              </a:spcBef>
              <a:defRPr sz="1651">
                <a:latin typeface="Carlito"/>
                <a:ea typeface="Carlito"/>
                <a:cs typeface="Carlito"/>
                <a:sym typeface="Carlito"/>
              </a:defRPr>
            </a:pPr>
            <a:r>
              <a:t>YouTube </a:t>
            </a:r>
          </a:p>
        </p:txBody>
      </p:sp>
      <p:sp>
        <p:nvSpPr>
          <p:cNvPr id="576"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Title 1"/>
          <p:cNvSpPr txBox="1"/>
          <p:nvPr>
            <p:ph type="title"/>
          </p:nvPr>
        </p:nvSpPr>
        <p:spPr>
          <a:xfrm>
            <a:off x="1039652" y="1064778"/>
            <a:ext cx="10112697" cy="921256"/>
          </a:xfrm>
          <a:prstGeom prst="rect">
            <a:avLst/>
          </a:prstGeom>
        </p:spPr>
        <p:txBody>
          <a:bodyPr/>
          <a:lstStyle/>
          <a:p>
            <a:pPr/>
            <a:r>
              <a:t>Thank</a:t>
            </a:r>
            <a:r>
              <a:t> </a:t>
            </a:r>
            <a:r>
              <a:t>you!</a:t>
            </a:r>
          </a:p>
        </p:txBody>
      </p:sp>
      <p:pic>
        <p:nvPicPr>
          <p:cNvPr id="579" name="Content Placeholder 14" descr="Content Placeholder 14"/>
          <p:cNvPicPr>
            <a:picLocks noChangeAspect="1"/>
          </p:cNvPicPr>
          <p:nvPr/>
        </p:nvPicPr>
        <p:blipFill>
          <a:blip r:embed="rId2">
            <a:extLst/>
          </a:blip>
          <a:stretch>
            <a:fillRect/>
          </a:stretch>
        </p:blipFill>
        <p:spPr>
          <a:xfrm>
            <a:off x="5113451" y="2818439"/>
            <a:ext cx="2482856" cy="2482857"/>
          </a:xfrm>
          <a:prstGeom prst="rect">
            <a:avLst/>
          </a:prstGeom>
          <a:ln w="12700">
            <a:miter lim="400000"/>
          </a:ln>
        </p:spPr>
      </p:pic>
      <p:pic>
        <p:nvPicPr>
          <p:cNvPr id="580" name="Picture 2" descr="Picture 2"/>
          <p:cNvPicPr>
            <a:picLocks noChangeAspect="1"/>
          </p:cNvPicPr>
          <p:nvPr/>
        </p:nvPicPr>
        <p:blipFill>
          <a:blip r:embed="rId3">
            <a:extLst/>
          </a:blip>
          <a:stretch>
            <a:fillRect/>
          </a:stretch>
        </p:blipFill>
        <p:spPr>
          <a:xfrm>
            <a:off x="8526089" y="3141199"/>
            <a:ext cx="2626259" cy="2008585"/>
          </a:xfrm>
          <a:prstGeom prst="rect">
            <a:avLst/>
          </a:prstGeom>
          <a:ln w="12700">
            <a:miter lim="400000"/>
          </a:ln>
        </p:spPr>
      </p:pic>
      <p:pic>
        <p:nvPicPr>
          <p:cNvPr id="581" name="Picture 3" descr="Picture 3"/>
          <p:cNvPicPr>
            <a:picLocks noChangeAspect="1"/>
          </p:cNvPicPr>
          <p:nvPr/>
        </p:nvPicPr>
        <p:blipFill>
          <a:blip r:embed="rId4">
            <a:extLst/>
          </a:blip>
          <a:stretch>
            <a:fillRect/>
          </a:stretch>
        </p:blipFill>
        <p:spPr>
          <a:xfrm>
            <a:off x="872504" y="3336909"/>
            <a:ext cx="3311166" cy="1617166"/>
          </a:xfrm>
          <a:prstGeom prst="rect">
            <a:avLst/>
          </a:prstGeom>
          <a:ln w="12700">
            <a:miter lim="400000"/>
          </a:ln>
        </p:spPr>
      </p:pic>
      <p:sp>
        <p:nvSpPr>
          <p:cNvPr id="582"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Concept and Implementation"/>
          <p:cNvSpPr txBox="1"/>
          <p:nvPr>
            <p:ph type="title"/>
          </p:nvPr>
        </p:nvSpPr>
        <p:spPr>
          <a:xfrm>
            <a:off x="861927" y="1038301"/>
            <a:ext cx="10112696" cy="921255"/>
          </a:xfrm>
          <a:prstGeom prst="rect">
            <a:avLst/>
          </a:prstGeom>
        </p:spPr>
        <p:txBody>
          <a:bodyPr/>
          <a:lstStyle/>
          <a:p>
            <a:pPr/>
            <a:r>
              <a:t>Concept and Implementation</a:t>
            </a:r>
          </a:p>
        </p:txBody>
      </p:sp>
      <p:sp>
        <p:nvSpPr>
          <p:cNvPr id="459" name="Introduction…"/>
          <p:cNvSpPr txBox="1"/>
          <p:nvPr>
            <p:ph type="body" idx="1"/>
          </p:nvPr>
        </p:nvSpPr>
        <p:spPr>
          <a:xfrm>
            <a:off x="824024" y="2007218"/>
            <a:ext cx="9214155" cy="4169745"/>
          </a:xfrm>
          <a:prstGeom prst="rect">
            <a:avLst/>
          </a:prstGeom>
        </p:spPr>
        <p:txBody>
          <a:bodyPr/>
          <a:lstStyle/>
          <a:p>
            <a:pPr marL="228600" indent="-228600" algn="just">
              <a:defRPr sz="1600"/>
            </a:pPr>
            <a:r>
              <a:rPr>
                <a:latin typeface="Carlito"/>
                <a:ea typeface="Carlito"/>
                <a:cs typeface="Carlito"/>
                <a:sym typeface="Carlito"/>
              </a:rPr>
              <a:t>Introduction</a:t>
            </a:r>
            <a:r>
              <a:t> </a:t>
            </a:r>
          </a:p>
          <a:p>
            <a:pPr lvl="1" marL="685800" indent="-228600" algn="just">
              <a:defRPr sz="1600">
                <a:latin typeface="Carlito"/>
                <a:ea typeface="Carlito"/>
                <a:cs typeface="Carlito"/>
                <a:sym typeface="Carlito"/>
              </a:defRPr>
            </a:pPr>
            <a:r>
              <a:t>Pneumonia, a global health challenge, especially impacts vulnerable populations with limitations in traditional diagnostic methods. In response, my capstone project uses advanced machine learning for pneumonia detection through X-ray analysis. Aligned with SDG 3 (Good Health and Well-being), the initiative aims to overcome current diagnostic constraints, enhancing accuracy and reducing healthcare inequalities. Integrating AWS SageMaker and Kaggle, the project offers a scalable solution for universal access to quality healthcare. This presentation outlines the background, objectives, SDG alignment, methodology, and implementation plan, emphasizing the impact on pneumonia detection and healthcare outcomes.</a:t>
            </a:r>
          </a:p>
        </p:txBody>
      </p:sp>
      <p:pic>
        <p:nvPicPr>
          <p:cNvPr id="460" name="2.jpeg" descr="2.jpeg"/>
          <p:cNvPicPr>
            <a:picLocks noChangeAspect="1"/>
          </p:cNvPicPr>
          <p:nvPr/>
        </p:nvPicPr>
        <p:blipFill>
          <a:blip r:embed="rId2">
            <a:alphaModFix amt="63765"/>
            <a:extLst/>
          </a:blip>
          <a:srcRect l="1519" t="34" r="1089" b="4"/>
          <a:stretch>
            <a:fillRect/>
          </a:stretch>
        </p:blipFill>
        <p:spPr>
          <a:xfrm>
            <a:off x="10019102" y="1368734"/>
            <a:ext cx="4119978" cy="5446713"/>
          </a:xfrm>
          <a:custGeom>
            <a:avLst/>
            <a:gdLst/>
            <a:ahLst/>
            <a:cxnLst>
              <a:cxn ang="0">
                <a:pos x="wd2" y="hd2"/>
              </a:cxn>
              <a:cxn ang="5400000">
                <a:pos x="wd2" y="hd2"/>
              </a:cxn>
              <a:cxn ang="10800000">
                <a:pos x="wd2" y="hd2"/>
              </a:cxn>
              <a:cxn ang="16200000">
                <a:pos x="wd2" y="hd2"/>
              </a:cxn>
            </a:cxnLst>
            <a:rect l="0" t="0" r="r" b="b"/>
            <a:pathLst>
              <a:path w="21537" h="21600" fill="norm" stroke="1" extrusionOk="0">
                <a:moveTo>
                  <a:pt x="11902" y="0"/>
                </a:moveTo>
                <a:cubicBezTo>
                  <a:pt x="10567" y="6"/>
                  <a:pt x="9789" y="15"/>
                  <a:pt x="9809" y="30"/>
                </a:cubicBezTo>
                <a:cubicBezTo>
                  <a:pt x="9837" y="51"/>
                  <a:pt x="9846" y="127"/>
                  <a:pt x="9830" y="203"/>
                </a:cubicBezTo>
                <a:cubicBezTo>
                  <a:pt x="9803" y="329"/>
                  <a:pt x="9787" y="341"/>
                  <a:pt x="9591" y="367"/>
                </a:cubicBezTo>
                <a:cubicBezTo>
                  <a:pt x="9476" y="382"/>
                  <a:pt x="9281" y="437"/>
                  <a:pt x="9160" y="491"/>
                </a:cubicBezTo>
                <a:cubicBezTo>
                  <a:pt x="9003" y="561"/>
                  <a:pt x="8837" y="593"/>
                  <a:pt x="8651" y="589"/>
                </a:cubicBezTo>
                <a:cubicBezTo>
                  <a:pt x="8554" y="595"/>
                  <a:pt x="8465" y="590"/>
                  <a:pt x="8413" y="570"/>
                </a:cubicBezTo>
                <a:cubicBezTo>
                  <a:pt x="8407" y="567"/>
                  <a:pt x="8403" y="566"/>
                  <a:pt x="8396" y="563"/>
                </a:cubicBezTo>
                <a:cubicBezTo>
                  <a:pt x="8008" y="497"/>
                  <a:pt x="7602" y="615"/>
                  <a:pt x="7409" y="851"/>
                </a:cubicBezTo>
                <a:cubicBezTo>
                  <a:pt x="7393" y="870"/>
                  <a:pt x="7378" y="886"/>
                  <a:pt x="7361" y="902"/>
                </a:cubicBezTo>
                <a:cubicBezTo>
                  <a:pt x="7359" y="906"/>
                  <a:pt x="7355" y="909"/>
                  <a:pt x="7349" y="914"/>
                </a:cubicBezTo>
                <a:cubicBezTo>
                  <a:pt x="7345" y="917"/>
                  <a:pt x="7338" y="921"/>
                  <a:pt x="7334" y="924"/>
                </a:cubicBezTo>
                <a:cubicBezTo>
                  <a:pt x="7269" y="974"/>
                  <a:pt x="7187" y="1007"/>
                  <a:pt x="7054" y="1040"/>
                </a:cubicBezTo>
                <a:cubicBezTo>
                  <a:pt x="6756" y="1114"/>
                  <a:pt x="6310" y="1285"/>
                  <a:pt x="6172" y="1377"/>
                </a:cubicBezTo>
                <a:cubicBezTo>
                  <a:pt x="5993" y="1496"/>
                  <a:pt x="5840" y="1692"/>
                  <a:pt x="5737" y="1934"/>
                </a:cubicBezTo>
                <a:lnTo>
                  <a:pt x="5689" y="2046"/>
                </a:lnTo>
                <a:cubicBezTo>
                  <a:pt x="5677" y="2085"/>
                  <a:pt x="5664" y="2115"/>
                  <a:pt x="5656" y="2123"/>
                </a:cubicBezTo>
                <a:cubicBezTo>
                  <a:pt x="5655" y="2123"/>
                  <a:pt x="5654" y="2125"/>
                  <a:pt x="5654" y="2125"/>
                </a:cubicBezTo>
                <a:lnTo>
                  <a:pt x="5633" y="2174"/>
                </a:lnTo>
                <a:lnTo>
                  <a:pt x="5201" y="2364"/>
                </a:lnTo>
                <a:cubicBezTo>
                  <a:pt x="4726" y="2575"/>
                  <a:pt x="4417" y="2805"/>
                  <a:pt x="4226" y="3090"/>
                </a:cubicBezTo>
                <a:cubicBezTo>
                  <a:pt x="4159" y="3191"/>
                  <a:pt x="4089" y="3345"/>
                  <a:pt x="4042" y="3478"/>
                </a:cubicBezTo>
                <a:cubicBezTo>
                  <a:pt x="4041" y="3479"/>
                  <a:pt x="4042" y="3480"/>
                  <a:pt x="4042" y="3480"/>
                </a:cubicBezTo>
                <a:cubicBezTo>
                  <a:pt x="4030" y="3530"/>
                  <a:pt x="4022" y="3583"/>
                  <a:pt x="4017" y="3642"/>
                </a:cubicBezTo>
                <a:cubicBezTo>
                  <a:pt x="4005" y="3763"/>
                  <a:pt x="3996" y="3779"/>
                  <a:pt x="3923" y="3826"/>
                </a:cubicBezTo>
                <a:cubicBezTo>
                  <a:pt x="3912" y="3833"/>
                  <a:pt x="3903" y="3839"/>
                  <a:pt x="3892" y="3845"/>
                </a:cubicBezTo>
                <a:cubicBezTo>
                  <a:pt x="3868" y="3864"/>
                  <a:pt x="3842" y="3883"/>
                  <a:pt x="3813" y="3903"/>
                </a:cubicBezTo>
                <a:cubicBezTo>
                  <a:pt x="3484" y="4128"/>
                  <a:pt x="3219" y="4405"/>
                  <a:pt x="3050" y="4685"/>
                </a:cubicBezTo>
                <a:cubicBezTo>
                  <a:pt x="3045" y="4702"/>
                  <a:pt x="3029" y="4730"/>
                  <a:pt x="3008" y="4759"/>
                </a:cubicBezTo>
                <a:cubicBezTo>
                  <a:pt x="2905" y="4952"/>
                  <a:pt x="2846" y="5145"/>
                  <a:pt x="2846" y="5321"/>
                </a:cubicBezTo>
                <a:cubicBezTo>
                  <a:pt x="2846" y="5483"/>
                  <a:pt x="2823" y="5525"/>
                  <a:pt x="2666" y="5657"/>
                </a:cubicBezTo>
                <a:cubicBezTo>
                  <a:pt x="2359" y="5913"/>
                  <a:pt x="2211" y="6100"/>
                  <a:pt x="1934" y="6577"/>
                </a:cubicBezTo>
                <a:cubicBezTo>
                  <a:pt x="1892" y="6650"/>
                  <a:pt x="1865" y="6887"/>
                  <a:pt x="1857" y="7268"/>
                </a:cubicBezTo>
                <a:lnTo>
                  <a:pt x="1844" y="7849"/>
                </a:lnTo>
                <a:lnTo>
                  <a:pt x="1651" y="8014"/>
                </a:lnTo>
                <a:cubicBezTo>
                  <a:pt x="1514" y="8132"/>
                  <a:pt x="1422" y="8269"/>
                  <a:pt x="1311" y="8516"/>
                </a:cubicBezTo>
                <a:cubicBezTo>
                  <a:pt x="1312" y="8530"/>
                  <a:pt x="1306" y="8544"/>
                  <a:pt x="1295" y="8556"/>
                </a:cubicBezTo>
                <a:cubicBezTo>
                  <a:pt x="1161" y="8859"/>
                  <a:pt x="1145" y="8940"/>
                  <a:pt x="1141" y="9368"/>
                </a:cubicBezTo>
                <a:lnTo>
                  <a:pt x="1139" y="9848"/>
                </a:lnTo>
                <a:lnTo>
                  <a:pt x="981" y="9991"/>
                </a:lnTo>
                <a:cubicBezTo>
                  <a:pt x="767" y="10188"/>
                  <a:pt x="630" y="10466"/>
                  <a:pt x="583" y="10773"/>
                </a:cubicBezTo>
                <a:cubicBezTo>
                  <a:pt x="573" y="10841"/>
                  <a:pt x="565" y="10908"/>
                  <a:pt x="564" y="10978"/>
                </a:cubicBezTo>
                <a:cubicBezTo>
                  <a:pt x="562" y="11161"/>
                  <a:pt x="576" y="11389"/>
                  <a:pt x="595" y="11485"/>
                </a:cubicBezTo>
                <a:cubicBezTo>
                  <a:pt x="597" y="11490"/>
                  <a:pt x="597" y="11494"/>
                  <a:pt x="598" y="11499"/>
                </a:cubicBezTo>
                <a:cubicBezTo>
                  <a:pt x="604" y="11509"/>
                  <a:pt x="607" y="11522"/>
                  <a:pt x="602" y="11532"/>
                </a:cubicBezTo>
                <a:cubicBezTo>
                  <a:pt x="604" y="11547"/>
                  <a:pt x="607" y="11563"/>
                  <a:pt x="608" y="11576"/>
                </a:cubicBezTo>
                <a:cubicBezTo>
                  <a:pt x="610" y="11582"/>
                  <a:pt x="613" y="11588"/>
                  <a:pt x="616" y="11593"/>
                </a:cubicBezTo>
                <a:cubicBezTo>
                  <a:pt x="634" y="11619"/>
                  <a:pt x="629" y="11640"/>
                  <a:pt x="591" y="11683"/>
                </a:cubicBezTo>
                <a:cubicBezTo>
                  <a:pt x="579" y="11715"/>
                  <a:pt x="561" y="11746"/>
                  <a:pt x="531" y="11784"/>
                </a:cubicBezTo>
                <a:cubicBezTo>
                  <a:pt x="477" y="11853"/>
                  <a:pt x="367" y="12055"/>
                  <a:pt x="288" y="12231"/>
                </a:cubicBezTo>
                <a:cubicBezTo>
                  <a:pt x="128" y="12587"/>
                  <a:pt x="89" y="13040"/>
                  <a:pt x="189" y="13354"/>
                </a:cubicBezTo>
                <a:cubicBezTo>
                  <a:pt x="228" y="13478"/>
                  <a:pt x="230" y="13555"/>
                  <a:pt x="193" y="13628"/>
                </a:cubicBezTo>
                <a:cubicBezTo>
                  <a:pt x="165" y="13685"/>
                  <a:pt x="129" y="13874"/>
                  <a:pt x="114" y="14048"/>
                </a:cubicBezTo>
                <a:cubicBezTo>
                  <a:pt x="92" y="14307"/>
                  <a:pt x="106" y="14422"/>
                  <a:pt x="193" y="14667"/>
                </a:cubicBezTo>
                <a:lnTo>
                  <a:pt x="301" y="14968"/>
                </a:lnTo>
                <a:lnTo>
                  <a:pt x="201" y="15157"/>
                </a:lnTo>
                <a:cubicBezTo>
                  <a:pt x="-8" y="15555"/>
                  <a:pt x="-60" y="16073"/>
                  <a:pt x="75" y="16412"/>
                </a:cubicBezTo>
                <a:cubicBezTo>
                  <a:pt x="94" y="16462"/>
                  <a:pt x="108" y="16522"/>
                  <a:pt x="116" y="16578"/>
                </a:cubicBezTo>
                <a:cubicBezTo>
                  <a:pt x="117" y="16580"/>
                  <a:pt x="118" y="16583"/>
                  <a:pt x="118" y="16586"/>
                </a:cubicBezTo>
                <a:cubicBezTo>
                  <a:pt x="126" y="16638"/>
                  <a:pt x="127" y="16687"/>
                  <a:pt x="120" y="16721"/>
                </a:cubicBezTo>
                <a:cubicBezTo>
                  <a:pt x="67" y="16990"/>
                  <a:pt x="71" y="17135"/>
                  <a:pt x="139" y="17355"/>
                </a:cubicBezTo>
                <a:cubicBezTo>
                  <a:pt x="159" y="17421"/>
                  <a:pt x="178" y="17513"/>
                  <a:pt x="193" y="17605"/>
                </a:cubicBezTo>
                <a:cubicBezTo>
                  <a:pt x="194" y="17609"/>
                  <a:pt x="194" y="17613"/>
                  <a:pt x="195" y="17616"/>
                </a:cubicBezTo>
                <a:cubicBezTo>
                  <a:pt x="229" y="17711"/>
                  <a:pt x="240" y="17780"/>
                  <a:pt x="228" y="17826"/>
                </a:cubicBezTo>
                <a:cubicBezTo>
                  <a:pt x="225" y="17841"/>
                  <a:pt x="222" y="17859"/>
                  <a:pt x="220" y="17878"/>
                </a:cubicBezTo>
                <a:cubicBezTo>
                  <a:pt x="230" y="18130"/>
                  <a:pt x="258" y="18366"/>
                  <a:pt x="305" y="18594"/>
                </a:cubicBezTo>
                <a:cubicBezTo>
                  <a:pt x="331" y="18679"/>
                  <a:pt x="418" y="19002"/>
                  <a:pt x="432" y="19066"/>
                </a:cubicBezTo>
                <a:cubicBezTo>
                  <a:pt x="433" y="19072"/>
                  <a:pt x="436" y="19079"/>
                  <a:pt x="438" y="19085"/>
                </a:cubicBezTo>
                <a:cubicBezTo>
                  <a:pt x="452" y="19125"/>
                  <a:pt x="468" y="19166"/>
                  <a:pt x="483" y="19206"/>
                </a:cubicBezTo>
                <a:cubicBezTo>
                  <a:pt x="506" y="19254"/>
                  <a:pt x="534" y="19327"/>
                  <a:pt x="558" y="19395"/>
                </a:cubicBezTo>
                <a:cubicBezTo>
                  <a:pt x="614" y="19524"/>
                  <a:pt x="683" y="19657"/>
                  <a:pt x="755" y="19793"/>
                </a:cubicBezTo>
                <a:cubicBezTo>
                  <a:pt x="771" y="19821"/>
                  <a:pt x="789" y="19854"/>
                  <a:pt x="805" y="19884"/>
                </a:cubicBezTo>
                <a:cubicBezTo>
                  <a:pt x="888" y="20035"/>
                  <a:pt x="978" y="20188"/>
                  <a:pt x="1083" y="20352"/>
                </a:cubicBezTo>
                <a:cubicBezTo>
                  <a:pt x="1232" y="20583"/>
                  <a:pt x="1312" y="20713"/>
                  <a:pt x="1359" y="20811"/>
                </a:cubicBezTo>
                <a:cubicBezTo>
                  <a:pt x="1362" y="20817"/>
                  <a:pt x="1371" y="20828"/>
                  <a:pt x="1373" y="20834"/>
                </a:cubicBezTo>
                <a:lnTo>
                  <a:pt x="1469" y="21013"/>
                </a:lnTo>
                <a:lnTo>
                  <a:pt x="1434" y="21140"/>
                </a:lnTo>
                <a:cubicBezTo>
                  <a:pt x="1402" y="21254"/>
                  <a:pt x="1386" y="21490"/>
                  <a:pt x="1403" y="21565"/>
                </a:cubicBezTo>
                <a:cubicBezTo>
                  <a:pt x="1522" y="21588"/>
                  <a:pt x="4623" y="21599"/>
                  <a:pt x="10506" y="21600"/>
                </a:cubicBezTo>
                <a:cubicBezTo>
                  <a:pt x="14076" y="21599"/>
                  <a:pt x="17195" y="21597"/>
                  <a:pt x="18639" y="21592"/>
                </a:cubicBezTo>
                <a:cubicBezTo>
                  <a:pt x="19330" y="21587"/>
                  <a:pt x="19572" y="21581"/>
                  <a:pt x="19575" y="21569"/>
                </a:cubicBezTo>
                <a:cubicBezTo>
                  <a:pt x="19563" y="21553"/>
                  <a:pt x="19547" y="21531"/>
                  <a:pt x="19521" y="21506"/>
                </a:cubicBezTo>
                <a:cubicBezTo>
                  <a:pt x="19484" y="21469"/>
                  <a:pt x="19453" y="21429"/>
                  <a:pt x="19452" y="21419"/>
                </a:cubicBezTo>
                <a:cubicBezTo>
                  <a:pt x="19452" y="21416"/>
                  <a:pt x="19441" y="21404"/>
                  <a:pt x="19433" y="21395"/>
                </a:cubicBezTo>
                <a:cubicBezTo>
                  <a:pt x="19422" y="21383"/>
                  <a:pt x="19410" y="21373"/>
                  <a:pt x="19398" y="21361"/>
                </a:cubicBezTo>
                <a:cubicBezTo>
                  <a:pt x="19378" y="21342"/>
                  <a:pt x="19358" y="21321"/>
                  <a:pt x="19332" y="21299"/>
                </a:cubicBezTo>
                <a:cubicBezTo>
                  <a:pt x="19298" y="21271"/>
                  <a:pt x="19256" y="21231"/>
                  <a:pt x="19218" y="21191"/>
                </a:cubicBezTo>
                <a:cubicBezTo>
                  <a:pt x="19190" y="21169"/>
                  <a:pt x="19168" y="21147"/>
                  <a:pt x="19168" y="21139"/>
                </a:cubicBezTo>
                <a:cubicBezTo>
                  <a:pt x="19168" y="21136"/>
                  <a:pt x="19166" y="21131"/>
                  <a:pt x="19164" y="21126"/>
                </a:cubicBezTo>
                <a:cubicBezTo>
                  <a:pt x="19152" y="21112"/>
                  <a:pt x="19136" y="21095"/>
                  <a:pt x="19126" y="21082"/>
                </a:cubicBezTo>
                <a:cubicBezTo>
                  <a:pt x="19115" y="21066"/>
                  <a:pt x="19104" y="21055"/>
                  <a:pt x="19093" y="21041"/>
                </a:cubicBezTo>
                <a:cubicBezTo>
                  <a:pt x="19047" y="20996"/>
                  <a:pt x="18994" y="20953"/>
                  <a:pt x="18973" y="20953"/>
                </a:cubicBezTo>
                <a:cubicBezTo>
                  <a:pt x="18949" y="20953"/>
                  <a:pt x="18898" y="20934"/>
                  <a:pt x="18859" y="20911"/>
                </a:cubicBezTo>
                <a:cubicBezTo>
                  <a:pt x="18773" y="20859"/>
                  <a:pt x="18758" y="20752"/>
                  <a:pt x="18830" y="20712"/>
                </a:cubicBezTo>
                <a:cubicBezTo>
                  <a:pt x="18866" y="20692"/>
                  <a:pt x="18868" y="20682"/>
                  <a:pt x="18844" y="20660"/>
                </a:cubicBezTo>
                <a:cubicBezTo>
                  <a:pt x="18814" y="20633"/>
                  <a:pt x="18822" y="20620"/>
                  <a:pt x="18913" y="20601"/>
                </a:cubicBezTo>
                <a:cubicBezTo>
                  <a:pt x="18926" y="20594"/>
                  <a:pt x="18944" y="20590"/>
                  <a:pt x="18967" y="20590"/>
                </a:cubicBezTo>
                <a:cubicBezTo>
                  <a:pt x="18967" y="20590"/>
                  <a:pt x="18968" y="20590"/>
                  <a:pt x="18969" y="20590"/>
                </a:cubicBezTo>
                <a:cubicBezTo>
                  <a:pt x="18985" y="20586"/>
                  <a:pt x="18999" y="20584"/>
                  <a:pt x="19019" y="20580"/>
                </a:cubicBezTo>
                <a:cubicBezTo>
                  <a:pt x="19024" y="20578"/>
                  <a:pt x="19033" y="20575"/>
                  <a:pt x="19035" y="20572"/>
                </a:cubicBezTo>
                <a:cubicBezTo>
                  <a:pt x="19043" y="20563"/>
                  <a:pt x="19072" y="20555"/>
                  <a:pt x="19102" y="20555"/>
                </a:cubicBezTo>
                <a:cubicBezTo>
                  <a:pt x="19131" y="20555"/>
                  <a:pt x="19162" y="20549"/>
                  <a:pt x="19170" y="20539"/>
                </a:cubicBezTo>
                <a:cubicBezTo>
                  <a:pt x="19178" y="20530"/>
                  <a:pt x="19204" y="20522"/>
                  <a:pt x="19228" y="20522"/>
                </a:cubicBezTo>
                <a:cubicBezTo>
                  <a:pt x="19274" y="20522"/>
                  <a:pt x="19640" y="20316"/>
                  <a:pt x="19813" y="20195"/>
                </a:cubicBezTo>
                <a:cubicBezTo>
                  <a:pt x="19952" y="20096"/>
                  <a:pt x="20034" y="20038"/>
                  <a:pt x="20097" y="19988"/>
                </a:cubicBezTo>
                <a:cubicBezTo>
                  <a:pt x="20156" y="19934"/>
                  <a:pt x="20235" y="19846"/>
                  <a:pt x="20274" y="19788"/>
                </a:cubicBezTo>
                <a:cubicBezTo>
                  <a:pt x="20314" y="19729"/>
                  <a:pt x="20381" y="19642"/>
                  <a:pt x="20423" y="19595"/>
                </a:cubicBezTo>
                <a:cubicBezTo>
                  <a:pt x="20465" y="19548"/>
                  <a:pt x="20498" y="19504"/>
                  <a:pt x="20498" y="19497"/>
                </a:cubicBezTo>
                <a:cubicBezTo>
                  <a:pt x="20498" y="19491"/>
                  <a:pt x="20520" y="19461"/>
                  <a:pt x="20546" y="19433"/>
                </a:cubicBezTo>
                <a:cubicBezTo>
                  <a:pt x="20633" y="19337"/>
                  <a:pt x="20699" y="19256"/>
                  <a:pt x="20730" y="19208"/>
                </a:cubicBezTo>
                <a:cubicBezTo>
                  <a:pt x="20739" y="19193"/>
                  <a:pt x="20744" y="19180"/>
                  <a:pt x="20749" y="19168"/>
                </a:cubicBezTo>
                <a:cubicBezTo>
                  <a:pt x="20749" y="19168"/>
                  <a:pt x="20749" y="19167"/>
                  <a:pt x="20749" y="19167"/>
                </a:cubicBezTo>
                <a:cubicBezTo>
                  <a:pt x="20749" y="19152"/>
                  <a:pt x="20788" y="19078"/>
                  <a:pt x="20836" y="19002"/>
                </a:cubicBezTo>
                <a:cubicBezTo>
                  <a:pt x="20846" y="18986"/>
                  <a:pt x="20860" y="18960"/>
                  <a:pt x="20871" y="18940"/>
                </a:cubicBezTo>
                <a:cubicBezTo>
                  <a:pt x="20872" y="18938"/>
                  <a:pt x="20875" y="18933"/>
                  <a:pt x="20875" y="18932"/>
                </a:cubicBezTo>
                <a:cubicBezTo>
                  <a:pt x="20875" y="18923"/>
                  <a:pt x="20907" y="18859"/>
                  <a:pt x="20946" y="18789"/>
                </a:cubicBezTo>
                <a:cubicBezTo>
                  <a:pt x="20984" y="18719"/>
                  <a:pt x="21023" y="18643"/>
                  <a:pt x="21033" y="18619"/>
                </a:cubicBezTo>
                <a:cubicBezTo>
                  <a:pt x="21043" y="18595"/>
                  <a:pt x="21080" y="18523"/>
                  <a:pt x="21114" y="18457"/>
                </a:cubicBezTo>
                <a:cubicBezTo>
                  <a:pt x="21249" y="18191"/>
                  <a:pt x="21264" y="18149"/>
                  <a:pt x="21348" y="17886"/>
                </a:cubicBezTo>
                <a:cubicBezTo>
                  <a:pt x="21394" y="17741"/>
                  <a:pt x="21408" y="17661"/>
                  <a:pt x="21380" y="17683"/>
                </a:cubicBezTo>
                <a:cubicBezTo>
                  <a:pt x="21357" y="17700"/>
                  <a:pt x="21305" y="17817"/>
                  <a:pt x="21305" y="17853"/>
                </a:cubicBezTo>
                <a:cubicBezTo>
                  <a:pt x="21305" y="17869"/>
                  <a:pt x="21289" y="17888"/>
                  <a:pt x="21270" y="17894"/>
                </a:cubicBezTo>
                <a:cubicBezTo>
                  <a:pt x="21246" y="17900"/>
                  <a:pt x="21237" y="17918"/>
                  <a:pt x="21245" y="17949"/>
                </a:cubicBezTo>
                <a:cubicBezTo>
                  <a:pt x="21251" y="17973"/>
                  <a:pt x="21245" y="18021"/>
                  <a:pt x="21230" y="18054"/>
                </a:cubicBezTo>
                <a:cubicBezTo>
                  <a:pt x="21200" y="18121"/>
                  <a:pt x="21148" y="18133"/>
                  <a:pt x="21062" y="18092"/>
                </a:cubicBezTo>
                <a:cubicBezTo>
                  <a:pt x="20998" y="18061"/>
                  <a:pt x="20996" y="18010"/>
                  <a:pt x="21058" y="17985"/>
                </a:cubicBezTo>
                <a:cubicBezTo>
                  <a:pt x="21096" y="17969"/>
                  <a:pt x="21102" y="17954"/>
                  <a:pt x="21091" y="17912"/>
                </a:cubicBezTo>
                <a:cubicBezTo>
                  <a:pt x="21076" y="17855"/>
                  <a:pt x="21110" y="17811"/>
                  <a:pt x="21158" y="17824"/>
                </a:cubicBezTo>
                <a:cubicBezTo>
                  <a:pt x="21174" y="17829"/>
                  <a:pt x="21194" y="17823"/>
                  <a:pt x="21203" y="17812"/>
                </a:cubicBezTo>
                <a:cubicBezTo>
                  <a:pt x="21215" y="17797"/>
                  <a:pt x="21210" y="17795"/>
                  <a:pt x="21185" y="17802"/>
                </a:cubicBezTo>
                <a:cubicBezTo>
                  <a:pt x="21164" y="17808"/>
                  <a:pt x="21141" y="17806"/>
                  <a:pt x="21135" y="17797"/>
                </a:cubicBezTo>
                <a:cubicBezTo>
                  <a:pt x="21114" y="17772"/>
                  <a:pt x="21166" y="17694"/>
                  <a:pt x="21203" y="17694"/>
                </a:cubicBezTo>
                <a:cubicBezTo>
                  <a:pt x="21243" y="17694"/>
                  <a:pt x="21247" y="17658"/>
                  <a:pt x="21211" y="17631"/>
                </a:cubicBezTo>
                <a:cubicBezTo>
                  <a:pt x="21194" y="17617"/>
                  <a:pt x="21198" y="17599"/>
                  <a:pt x="21226" y="17566"/>
                </a:cubicBezTo>
                <a:cubicBezTo>
                  <a:pt x="21248" y="17541"/>
                  <a:pt x="21264" y="17497"/>
                  <a:pt x="21263" y="17467"/>
                </a:cubicBezTo>
                <a:cubicBezTo>
                  <a:pt x="21261" y="17406"/>
                  <a:pt x="21290" y="17372"/>
                  <a:pt x="21363" y="17351"/>
                </a:cubicBezTo>
                <a:cubicBezTo>
                  <a:pt x="21406" y="17338"/>
                  <a:pt x="21416" y="17318"/>
                  <a:pt x="21429" y="17210"/>
                </a:cubicBezTo>
                <a:cubicBezTo>
                  <a:pt x="21438" y="17142"/>
                  <a:pt x="21442" y="17009"/>
                  <a:pt x="21440" y="16915"/>
                </a:cubicBezTo>
                <a:cubicBezTo>
                  <a:pt x="21435" y="16728"/>
                  <a:pt x="21453" y="16621"/>
                  <a:pt x="21496" y="16581"/>
                </a:cubicBezTo>
                <a:cubicBezTo>
                  <a:pt x="21527" y="16552"/>
                  <a:pt x="21540" y="16452"/>
                  <a:pt x="21537" y="16353"/>
                </a:cubicBezTo>
                <a:cubicBezTo>
                  <a:pt x="21534" y="16253"/>
                  <a:pt x="21516" y="16155"/>
                  <a:pt x="21483" y="16124"/>
                </a:cubicBezTo>
                <a:cubicBezTo>
                  <a:pt x="21468" y="16111"/>
                  <a:pt x="21468" y="16099"/>
                  <a:pt x="21483" y="16091"/>
                </a:cubicBezTo>
                <a:cubicBezTo>
                  <a:pt x="21520" y="16074"/>
                  <a:pt x="21512" y="15950"/>
                  <a:pt x="21471" y="15903"/>
                </a:cubicBezTo>
                <a:cubicBezTo>
                  <a:pt x="21441" y="15868"/>
                  <a:pt x="21439" y="15851"/>
                  <a:pt x="21460" y="15821"/>
                </a:cubicBezTo>
                <a:cubicBezTo>
                  <a:pt x="21501" y="15762"/>
                  <a:pt x="21513" y="15651"/>
                  <a:pt x="21512" y="15372"/>
                </a:cubicBezTo>
                <a:cubicBezTo>
                  <a:pt x="21511" y="14987"/>
                  <a:pt x="21487" y="14684"/>
                  <a:pt x="21448" y="14568"/>
                </a:cubicBezTo>
                <a:cubicBezTo>
                  <a:pt x="21429" y="14511"/>
                  <a:pt x="21408" y="14437"/>
                  <a:pt x="21402" y="14404"/>
                </a:cubicBezTo>
                <a:cubicBezTo>
                  <a:pt x="21397" y="14371"/>
                  <a:pt x="21388" y="14313"/>
                  <a:pt x="21382" y="14274"/>
                </a:cubicBezTo>
                <a:cubicBezTo>
                  <a:pt x="21373" y="14220"/>
                  <a:pt x="21358" y="14199"/>
                  <a:pt x="21321" y="14192"/>
                </a:cubicBezTo>
                <a:cubicBezTo>
                  <a:pt x="21281" y="14184"/>
                  <a:pt x="21279" y="14179"/>
                  <a:pt x="21303" y="14157"/>
                </a:cubicBezTo>
                <a:cubicBezTo>
                  <a:pt x="21319" y="14143"/>
                  <a:pt x="21335" y="14096"/>
                  <a:pt x="21338" y="14055"/>
                </a:cubicBezTo>
                <a:cubicBezTo>
                  <a:pt x="21341" y="14013"/>
                  <a:pt x="21367" y="13931"/>
                  <a:pt x="21396" y="13871"/>
                </a:cubicBezTo>
                <a:cubicBezTo>
                  <a:pt x="21442" y="13775"/>
                  <a:pt x="21448" y="13730"/>
                  <a:pt x="21448" y="13496"/>
                </a:cubicBezTo>
                <a:cubicBezTo>
                  <a:pt x="21449" y="13079"/>
                  <a:pt x="21433" y="12857"/>
                  <a:pt x="21400" y="12819"/>
                </a:cubicBezTo>
                <a:cubicBezTo>
                  <a:pt x="21384" y="12801"/>
                  <a:pt x="21371" y="12765"/>
                  <a:pt x="21371" y="12741"/>
                </a:cubicBezTo>
                <a:cubicBezTo>
                  <a:pt x="21371" y="12716"/>
                  <a:pt x="21365" y="12690"/>
                  <a:pt x="21357" y="12684"/>
                </a:cubicBezTo>
                <a:cubicBezTo>
                  <a:pt x="21340" y="12671"/>
                  <a:pt x="21305" y="12602"/>
                  <a:pt x="21236" y="12446"/>
                </a:cubicBezTo>
                <a:cubicBezTo>
                  <a:pt x="21213" y="12392"/>
                  <a:pt x="21171" y="12325"/>
                  <a:pt x="21143" y="12297"/>
                </a:cubicBezTo>
                <a:cubicBezTo>
                  <a:pt x="21077" y="12229"/>
                  <a:pt x="21068" y="12105"/>
                  <a:pt x="21122" y="12013"/>
                </a:cubicBezTo>
                <a:cubicBezTo>
                  <a:pt x="21145" y="11976"/>
                  <a:pt x="21170" y="11916"/>
                  <a:pt x="21178" y="11881"/>
                </a:cubicBezTo>
                <a:cubicBezTo>
                  <a:pt x="21186" y="11846"/>
                  <a:pt x="21209" y="11810"/>
                  <a:pt x="21230" y="11801"/>
                </a:cubicBezTo>
                <a:cubicBezTo>
                  <a:pt x="21261" y="11788"/>
                  <a:pt x="21264" y="11781"/>
                  <a:pt x="21241" y="11760"/>
                </a:cubicBezTo>
                <a:cubicBezTo>
                  <a:pt x="21221" y="11743"/>
                  <a:pt x="21218" y="11730"/>
                  <a:pt x="21234" y="11722"/>
                </a:cubicBezTo>
                <a:cubicBezTo>
                  <a:pt x="21247" y="11716"/>
                  <a:pt x="21259" y="11678"/>
                  <a:pt x="21259" y="11637"/>
                </a:cubicBezTo>
                <a:cubicBezTo>
                  <a:pt x="21259" y="11592"/>
                  <a:pt x="21272" y="11554"/>
                  <a:pt x="21292" y="11541"/>
                </a:cubicBezTo>
                <a:cubicBezTo>
                  <a:pt x="21331" y="11517"/>
                  <a:pt x="21337" y="11471"/>
                  <a:pt x="21305" y="11447"/>
                </a:cubicBezTo>
                <a:cubicBezTo>
                  <a:pt x="21269" y="11420"/>
                  <a:pt x="21266" y="11296"/>
                  <a:pt x="21299" y="11245"/>
                </a:cubicBezTo>
                <a:cubicBezTo>
                  <a:pt x="21318" y="11216"/>
                  <a:pt x="21324" y="11176"/>
                  <a:pt x="21315" y="11140"/>
                </a:cubicBezTo>
                <a:cubicBezTo>
                  <a:pt x="21307" y="11108"/>
                  <a:pt x="21311" y="11054"/>
                  <a:pt x="21326" y="11020"/>
                </a:cubicBezTo>
                <a:cubicBezTo>
                  <a:pt x="21340" y="10987"/>
                  <a:pt x="21346" y="10950"/>
                  <a:pt x="21336" y="10939"/>
                </a:cubicBezTo>
                <a:cubicBezTo>
                  <a:pt x="21326" y="10927"/>
                  <a:pt x="21314" y="10890"/>
                  <a:pt x="21311" y="10857"/>
                </a:cubicBezTo>
                <a:cubicBezTo>
                  <a:pt x="21293" y="10654"/>
                  <a:pt x="21284" y="10612"/>
                  <a:pt x="21247" y="10581"/>
                </a:cubicBezTo>
                <a:cubicBezTo>
                  <a:pt x="21209" y="10550"/>
                  <a:pt x="21210" y="10546"/>
                  <a:pt x="21245" y="10517"/>
                </a:cubicBezTo>
                <a:cubicBezTo>
                  <a:pt x="21265" y="10499"/>
                  <a:pt x="21277" y="10481"/>
                  <a:pt x="21270" y="10476"/>
                </a:cubicBezTo>
                <a:cubicBezTo>
                  <a:pt x="21262" y="10470"/>
                  <a:pt x="21254" y="10453"/>
                  <a:pt x="21251" y="10438"/>
                </a:cubicBezTo>
                <a:cubicBezTo>
                  <a:pt x="21248" y="10423"/>
                  <a:pt x="21225" y="10400"/>
                  <a:pt x="21201" y="10386"/>
                </a:cubicBezTo>
                <a:cubicBezTo>
                  <a:pt x="21162" y="10364"/>
                  <a:pt x="21161" y="10361"/>
                  <a:pt x="21195" y="10351"/>
                </a:cubicBezTo>
                <a:cubicBezTo>
                  <a:pt x="21225" y="10343"/>
                  <a:pt x="21227" y="10329"/>
                  <a:pt x="21211" y="10287"/>
                </a:cubicBezTo>
                <a:cubicBezTo>
                  <a:pt x="21201" y="10258"/>
                  <a:pt x="21198" y="10229"/>
                  <a:pt x="21203" y="10222"/>
                </a:cubicBezTo>
                <a:cubicBezTo>
                  <a:pt x="21209" y="10216"/>
                  <a:pt x="21198" y="10196"/>
                  <a:pt x="21180" y="10178"/>
                </a:cubicBezTo>
                <a:cubicBezTo>
                  <a:pt x="21163" y="10160"/>
                  <a:pt x="21147" y="10132"/>
                  <a:pt x="21147" y="10115"/>
                </a:cubicBezTo>
                <a:cubicBezTo>
                  <a:pt x="21147" y="10099"/>
                  <a:pt x="21136" y="10072"/>
                  <a:pt x="21124" y="10056"/>
                </a:cubicBezTo>
                <a:cubicBezTo>
                  <a:pt x="21112" y="10039"/>
                  <a:pt x="21082" y="9969"/>
                  <a:pt x="21056" y="9900"/>
                </a:cubicBezTo>
                <a:cubicBezTo>
                  <a:pt x="21023" y="9812"/>
                  <a:pt x="20983" y="9755"/>
                  <a:pt x="20927" y="9708"/>
                </a:cubicBezTo>
                <a:cubicBezTo>
                  <a:pt x="20852" y="9644"/>
                  <a:pt x="20807" y="9623"/>
                  <a:pt x="20807" y="9653"/>
                </a:cubicBezTo>
                <a:cubicBezTo>
                  <a:pt x="20807" y="9660"/>
                  <a:pt x="20850" y="9707"/>
                  <a:pt x="20900" y="9758"/>
                </a:cubicBezTo>
                <a:cubicBezTo>
                  <a:pt x="20974" y="9832"/>
                  <a:pt x="20989" y="9861"/>
                  <a:pt x="20981" y="9903"/>
                </a:cubicBezTo>
                <a:cubicBezTo>
                  <a:pt x="20976" y="9932"/>
                  <a:pt x="20980" y="9967"/>
                  <a:pt x="20989" y="9982"/>
                </a:cubicBezTo>
                <a:cubicBezTo>
                  <a:pt x="21021" y="10029"/>
                  <a:pt x="21063" y="10161"/>
                  <a:pt x="21066" y="10222"/>
                </a:cubicBezTo>
                <a:cubicBezTo>
                  <a:pt x="21071" y="10309"/>
                  <a:pt x="21102" y="10447"/>
                  <a:pt x="21126" y="10496"/>
                </a:cubicBezTo>
                <a:cubicBezTo>
                  <a:pt x="21138" y="10520"/>
                  <a:pt x="21150" y="10640"/>
                  <a:pt x="21155" y="10762"/>
                </a:cubicBezTo>
                <a:cubicBezTo>
                  <a:pt x="21161" y="10885"/>
                  <a:pt x="21171" y="10997"/>
                  <a:pt x="21178" y="11011"/>
                </a:cubicBezTo>
                <a:cubicBezTo>
                  <a:pt x="21185" y="11025"/>
                  <a:pt x="21200" y="11059"/>
                  <a:pt x="21214" y="11086"/>
                </a:cubicBezTo>
                <a:cubicBezTo>
                  <a:pt x="21233" y="11126"/>
                  <a:pt x="21231" y="11141"/>
                  <a:pt x="21201" y="11167"/>
                </a:cubicBezTo>
                <a:cubicBezTo>
                  <a:pt x="21169" y="11193"/>
                  <a:pt x="21167" y="11207"/>
                  <a:pt x="21191" y="11250"/>
                </a:cubicBezTo>
                <a:cubicBezTo>
                  <a:pt x="21215" y="11295"/>
                  <a:pt x="21212" y="11311"/>
                  <a:pt x="21158" y="11395"/>
                </a:cubicBezTo>
                <a:cubicBezTo>
                  <a:pt x="21112" y="11465"/>
                  <a:pt x="21102" y="11497"/>
                  <a:pt x="21120" y="11513"/>
                </a:cubicBezTo>
                <a:cubicBezTo>
                  <a:pt x="21148" y="11538"/>
                  <a:pt x="21131" y="11610"/>
                  <a:pt x="21091" y="11636"/>
                </a:cubicBezTo>
                <a:cubicBezTo>
                  <a:pt x="21054" y="11660"/>
                  <a:pt x="21026" y="11713"/>
                  <a:pt x="21023" y="11770"/>
                </a:cubicBezTo>
                <a:cubicBezTo>
                  <a:pt x="21021" y="11796"/>
                  <a:pt x="21005" y="11826"/>
                  <a:pt x="20987" y="11834"/>
                </a:cubicBezTo>
                <a:cubicBezTo>
                  <a:pt x="20961" y="11846"/>
                  <a:pt x="20961" y="11854"/>
                  <a:pt x="20983" y="11870"/>
                </a:cubicBezTo>
                <a:cubicBezTo>
                  <a:pt x="21005" y="11887"/>
                  <a:pt x="21002" y="11898"/>
                  <a:pt x="20975" y="11921"/>
                </a:cubicBezTo>
                <a:cubicBezTo>
                  <a:pt x="20956" y="11936"/>
                  <a:pt x="20934" y="11982"/>
                  <a:pt x="20925" y="12023"/>
                </a:cubicBezTo>
                <a:cubicBezTo>
                  <a:pt x="20903" y="12121"/>
                  <a:pt x="20823" y="12159"/>
                  <a:pt x="20749" y="12106"/>
                </a:cubicBezTo>
                <a:lnTo>
                  <a:pt x="20701" y="12072"/>
                </a:lnTo>
                <a:lnTo>
                  <a:pt x="20668" y="12109"/>
                </a:lnTo>
                <a:cubicBezTo>
                  <a:pt x="20626" y="12157"/>
                  <a:pt x="20577" y="12138"/>
                  <a:pt x="20591" y="12080"/>
                </a:cubicBezTo>
                <a:cubicBezTo>
                  <a:pt x="20607" y="12012"/>
                  <a:pt x="20649" y="11984"/>
                  <a:pt x="20716" y="11996"/>
                </a:cubicBezTo>
                <a:cubicBezTo>
                  <a:pt x="20763" y="12005"/>
                  <a:pt x="20769" y="12004"/>
                  <a:pt x="20745" y="11985"/>
                </a:cubicBezTo>
                <a:cubicBezTo>
                  <a:pt x="20729" y="11973"/>
                  <a:pt x="20697" y="11962"/>
                  <a:pt x="20676" y="11962"/>
                </a:cubicBezTo>
                <a:cubicBezTo>
                  <a:pt x="20622" y="11961"/>
                  <a:pt x="20636" y="11836"/>
                  <a:pt x="20695" y="11798"/>
                </a:cubicBezTo>
                <a:cubicBezTo>
                  <a:pt x="20724" y="11779"/>
                  <a:pt x="20729" y="11764"/>
                  <a:pt x="20714" y="11752"/>
                </a:cubicBezTo>
                <a:cubicBezTo>
                  <a:pt x="20698" y="11740"/>
                  <a:pt x="20699" y="11725"/>
                  <a:pt x="20716" y="11703"/>
                </a:cubicBezTo>
                <a:cubicBezTo>
                  <a:pt x="20729" y="11686"/>
                  <a:pt x="20749" y="11651"/>
                  <a:pt x="20761" y="11628"/>
                </a:cubicBezTo>
                <a:cubicBezTo>
                  <a:pt x="20774" y="11604"/>
                  <a:pt x="20804" y="11561"/>
                  <a:pt x="20828" y="11532"/>
                </a:cubicBezTo>
                <a:cubicBezTo>
                  <a:pt x="20885" y="11460"/>
                  <a:pt x="20853" y="11415"/>
                  <a:pt x="20788" y="11475"/>
                </a:cubicBezTo>
                <a:cubicBezTo>
                  <a:pt x="20746" y="11514"/>
                  <a:pt x="20741" y="11514"/>
                  <a:pt x="20726" y="11485"/>
                </a:cubicBezTo>
                <a:cubicBezTo>
                  <a:pt x="20706" y="11445"/>
                  <a:pt x="20796" y="11240"/>
                  <a:pt x="20857" y="11189"/>
                </a:cubicBezTo>
                <a:cubicBezTo>
                  <a:pt x="20881" y="11169"/>
                  <a:pt x="20891" y="11147"/>
                  <a:pt x="20880" y="11142"/>
                </a:cubicBezTo>
                <a:cubicBezTo>
                  <a:pt x="20835" y="11121"/>
                  <a:pt x="20669" y="11314"/>
                  <a:pt x="20687" y="11365"/>
                </a:cubicBezTo>
                <a:cubicBezTo>
                  <a:pt x="20696" y="11392"/>
                  <a:pt x="20684" y="11410"/>
                  <a:pt x="20645" y="11430"/>
                </a:cubicBezTo>
                <a:cubicBezTo>
                  <a:pt x="20615" y="11444"/>
                  <a:pt x="20572" y="11495"/>
                  <a:pt x="20550" y="11543"/>
                </a:cubicBezTo>
                <a:cubicBezTo>
                  <a:pt x="20500" y="11647"/>
                  <a:pt x="20446" y="11676"/>
                  <a:pt x="20390" y="11629"/>
                </a:cubicBezTo>
                <a:cubicBezTo>
                  <a:pt x="20362" y="11606"/>
                  <a:pt x="20357" y="11588"/>
                  <a:pt x="20373" y="11565"/>
                </a:cubicBezTo>
                <a:cubicBezTo>
                  <a:pt x="20445" y="11460"/>
                  <a:pt x="20492" y="11367"/>
                  <a:pt x="20516" y="11277"/>
                </a:cubicBezTo>
                <a:cubicBezTo>
                  <a:pt x="20532" y="11220"/>
                  <a:pt x="20554" y="11163"/>
                  <a:pt x="20566" y="11151"/>
                </a:cubicBezTo>
                <a:cubicBezTo>
                  <a:pt x="20578" y="11139"/>
                  <a:pt x="20591" y="11103"/>
                  <a:pt x="20595" y="11069"/>
                </a:cubicBezTo>
                <a:cubicBezTo>
                  <a:pt x="20599" y="11035"/>
                  <a:pt x="20612" y="10998"/>
                  <a:pt x="20622" y="10987"/>
                </a:cubicBezTo>
                <a:cubicBezTo>
                  <a:pt x="20633" y="10976"/>
                  <a:pt x="20643" y="10953"/>
                  <a:pt x="20645" y="10934"/>
                </a:cubicBezTo>
                <a:cubicBezTo>
                  <a:pt x="20660" y="10825"/>
                  <a:pt x="20659" y="10814"/>
                  <a:pt x="20626" y="10814"/>
                </a:cubicBezTo>
                <a:cubicBezTo>
                  <a:pt x="20587" y="10814"/>
                  <a:pt x="20571" y="10765"/>
                  <a:pt x="20595" y="10723"/>
                </a:cubicBezTo>
                <a:cubicBezTo>
                  <a:pt x="20605" y="10707"/>
                  <a:pt x="20608" y="10687"/>
                  <a:pt x="20606" y="10679"/>
                </a:cubicBezTo>
                <a:cubicBezTo>
                  <a:pt x="20603" y="10670"/>
                  <a:pt x="20592" y="10601"/>
                  <a:pt x="20579" y="10525"/>
                </a:cubicBezTo>
                <a:cubicBezTo>
                  <a:pt x="20566" y="10448"/>
                  <a:pt x="20551" y="10358"/>
                  <a:pt x="20546" y="10325"/>
                </a:cubicBezTo>
                <a:cubicBezTo>
                  <a:pt x="20524" y="10205"/>
                  <a:pt x="20525" y="10180"/>
                  <a:pt x="20554" y="10185"/>
                </a:cubicBezTo>
                <a:cubicBezTo>
                  <a:pt x="20595" y="10191"/>
                  <a:pt x="20587" y="10170"/>
                  <a:pt x="20535" y="10128"/>
                </a:cubicBezTo>
                <a:cubicBezTo>
                  <a:pt x="20493" y="10094"/>
                  <a:pt x="20493" y="10084"/>
                  <a:pt x="20521" y="10002"/>
                </a:cubicBezTo>
                <a:cubicBezTo>
                  <a:pt x="20537" y="9953"/>
                  <a:pt x="20561" y="9905"/>
                  <a:pt x="20575" y="9895"/>
                </a:cubicBezTo>
                <a:cubicBezTo>
                  <a:pt x="20606" y="9871"/>
                  <a:pt x="20649" y="9890"/>
                  <a:pt x="20649" y="9928"/>
                </a:cubicBezTo>
                <a:cubicBezTo>
                  <a:pt x="20649" y="9944"/>
                  <a:pt x="20668" y="9966"/>
                  <a:pt x="20691" y="9977"/>
                </a:cubicBezTo>
                <a:cubicBezTo>
                  <a:pt x="20720" y="9991"/>
                  <a:pt x="20738" y="10027"/>
                  <a:pt x="20749" y="10095"/>
                </a:cubicBezTo>
                <a:cubicBezTo>
                  <a:pt x="20757" y="10149"/>
                  <a:pt x="20773" y="10207"/>
                  <a:pt x="20786" y="10226"/>
                </a:cubicBezTo>
                <a:cubicBezTo>
                  <a:pt x="20803" y="10250"/>
                  <a:pt x="20804" y="10266"/>
                  <a:pt x="20786" y="10279"/>
                </a:cubicBezTo>
                <a:cubicBezTo>
                  <a:pt x="20769" y="10292"/>
                  <a:pt x="20773" y="10306"/>
                  <a:pt x="20799" y="10328"/>
                </a:cubicBezTo>
                <a:cubicBezTo>
                  <a:pt x="20823" y="10348"/>
                  <a:pt x="20836" y="10401"/>
                  <a:pt x="20842" y="10492"/>
                </a:cubicBezTo>
                <a:cubicBezTo>
                  <a:pt x="20853" y="10659"/>
                  <a:pt x="20856" y="10661"/>
                  <a:pt x="20875" y="10556"/>
                </a:cubicBezTo>
                <a:cubicBezTo>
                  <a:pt x="20885" y="10503"/>
                  <a:pt x="20879" y="10439"/>
                  <a:pt x="20861" y="10386"/>
                </a:cubicBezTo>
                <a:cubicBezTo>
                  <a:pt x="20845" y="10339"/>
                  <a:pt x="20822" y="10241"/>
                  <a:pt x="20809" y="10169"/>
                </a:cubicBezTo>
                <a:cubicBezTo>
                  <a:pt x="20787" y="10044"/>
                  <a:pt x="20777" y="10014"/>
                  <a:pt x="20701" y="9882"/>
                </a:cubicBezTo>
                <a:cubicBezTo>
                  <a:pt x="20679" y="9843"/>
                  <a:pt x="20675" y="9819"/>
                  <a:pt x="20691" y="9807"/>
                </a:cubicBezTo>
                <a:cubicBezTo>
                  <a:pt x="20707" y="9795"/>
                  <a:pt x="20705" y="9780"/>
                  <a:pt x="20687" y="9758"/>
                </a:cubicBezTo>
                <a:cubicBezTo>
                  <a:pt x="20666" y="9733"/>
                  <a:pt x="20668" y="9717"/>
                  <a:pt x="20693" y="9687"/>
                </a:cubicBezTo>
                <a:cubicBezTo>
                  <a:pt x="20711" y="9666"/>
                  <a:pt x="20738" y="9602"/>
                  <a:pt x="20753" y="9546"/>
                </a:cubicBezTo>
                <a:cubicBezTo>
                  <a:pt x="20768" y="9489"/>
                  <a:pt x="20802" y="9383"/>
                  <a:pt x="20828" y="9311"/>
                </a:cubicBezTo>
                <a:cubicBezTo>
                  <a:pt x="20887" y="9143"/>
                  <a:pt x="20896" y="8834"/>
                  <a:pt x="20853" y="8628"/>
                </a:cubicBezTo>
                <a:cubicBezTo>
                  <a:pt x="20852" y="8624"/>
                  <a:pt x="20851" y="8620"/>
                  <a:pt x="20850" y="8615"/>
                </a:cubicBezTo>
                <a:cubicBezTo>
                  <a:pt x="20844" y="8588"/>
                  <a:pt x="20838" y="8564"/>
                  <a:pt x="20830" y="8541"/>
                </a:cubicBezTo>
                <a:cubicBezTo>
                  <a:pt x="20816" y="8502"/>
                  <a:pt x="20800" y="8452"/>
                  <a:pt x="20797" y="8433"/>
                </a:cubicBezTo>
                <a:cubicBezTo>
                  <a:pt x="20760" y="8222"/>
                  <a:pt x="20459" y="7839"/>
                  <a:pt x="20139" y="7594"/>
                </a:cubicBezTo>
                <a:cubicBezTo>
                  <a:pt x="20071" y="7542"/>
                  <a:pt x="20016" y="7486"/>
                  <a:pt x="20016" y="7468"/>
                </a:cubicBezTo>
                <a:cubicBezTo>
                  <a:pt x="20016" y="7468"/>
                  <a:pt x="20014" y="7465"/>
                  <a:pt x="20014" y="7465"/>
                </a:cubicBezTo>
                <a:cubicBezTo>
                  <a:pt x="20006" y="7450"/>
                  <a:pt x="19977" y="7418"/>
                  <a:pt x="19938" y="7380"/>
                </a:cubicBezTo>
                <a:cubicBezTo>
                  <a:pt x="19936" y="7378"/>
                  <a:pt x="19935" y="7377"/>
                  <a:pt x="19933" y="7375"/>
                </a:cubicBezTo>
                <a:cubicBezTo>
                  <a:pt x="19809" y="7281"/>
                  <a:pt x="19791" y="7215"/>
                  <a:pt x="19790" y="6906"/>
                </a:cubicBezTo>
                <a:cubicBezTo>
                  <a:pt x="19789" y="6578"/>
                  <a:pt x="19770" y="6484"/>
                  <a:pt x="19647" y="6247"/>
                </a:cubicBezTo>
                <a:cubicBezTo>
                  <a:pt x="19503" y="5968"/>
                  <a:pt x="19463" y="5922"/>
                  <a:pt x="19180" y="5705"/>
                </a:cubicBezTo>
                <a:cubicBezTo>
                  <a:pt x="19034" y="5593"/>
                  <a:pt x="18883" y="5485"/>
                  <a:pt x="18846" y="5465"/>
                </a:cubicBezTo>
                <a:cubicBezTo>
                  <a:pt x="18820" y="5450"/>
                  <a:pt x="18805" y="5438"/>
                  <a:pt x="18794" y="5419"/>
                </a:cubicBezTo>
                <a:lnTo>
                  <a:pt x="18788" y="5414"/>
                </a:lnTo>
                <a:lnTo>
                  <a:pt x="18788" y="5405"/>
                </a:lnTo>
                <a:cubicBezTo>
                  <a:pt x="18779" y="5379"/>
                  <a:pt x="18772" y="5339"/>
                  <a:pt x="18765" y="5268"/>
                </a:cubicBezTo>
                <a:cubicBezTo>
                  <a:pt x="18743" y="5031"/>
                  <a:pt x="18660" y="4834"/>
                  <a:pt x="18502" y="4654"/>
                </a:cubicBezTo>
                <a:cubicBezTo>
                  <a:pt x="18418" y="4558"/>
                  <a:pt x="18184" y="4389"/>
                  <a:pt x="18077" y="4347"/>
                </a:cubicBezTo>
                <a:cubicBezTo>
                  <a:pt x="18044" y="4334"/>
                  <a:pt x="17992" y="4307"/>
                  <a:pt x="17960" y="4286"/>
                </a:cubicBezTo>
                <a:cubicBezTo>
                  <a:pt x="17888" y="4236"/>
                  <a:pt x="17737" y="4163"/>
                  <a:pt x="17570" y="4100"/>
                </a:cubicBezTo>
                <a:cubicBezTo>
                  <a:pt x="17425" y="4045"/>
                  <a:pt x="17362" y="3988"/>
                  <a:pt x="17382" y="3930"/>
                </a:cubicBezTo>
                <a:cubicBezTo>
                  <a:pt x="17390" y="3907"/>
                  <a:pt x="17381" y="3881"/>
                  <a:pt x="17359" y="3862"/>
                </a:cubicBezTo>
                <a:cubicBezTo>
                  <a:pt x="17333" y="3841"/>
                  <a:pt x="17330" y="3826"/>
                  <a:pt x="17346" y="3810"/>
                </a:cubicBezTo>
                <a:cubicBezTo>
                  <a:pt x="17359" y="3798"/>
                  <a:pt x="17364" y="3762"/>
                  <a:pt x="17359" y="3729"/>
                </a:cubicBezTo>
                <a:cubicBezTo>
                  <a:pt x="17335" y="3576"/>
                  <a:pt x="17330" y="3542"/>
                  <a:pt x="17301" y="3437"/>
                </a:cubicBezTo>
                <a:cubicBezTo>
                  <a:pt x="17274" y="3342"/>
                  <a:pt x="17175" y="3175"/>
                  <a:pt x="17056" y="3027"/>
                </a:cubicBezTo>
                <a:cubicBezTo>
                  <a:pt x="16994" y="2949"/>
                  <a:pt x="16799" y="2800"/>
                  <a:pt x="16662" y="2726"/>
                </a:cubicBezTo>
                <a:cubicBezTo>
                  <a:pt x="16586" y="2685"/>
                  <a:pt x="16489" y="2622"/>
                  <a:pt x="16446" y="2586"/>
                </a:cubicBezTo>
                <a:cubicBezTo>
                  <a:pt x="16403" y="2550"/>
                  <a:pt x="16337" y="2508"/>
                  <a:pt x="16303" y="2495"/>
                </a:cubicBezTo>
                <a:cubicBezTo>
                  <a:pt x="16268" y="2481"/>
                  <a:pt x="16193" y="2434"/>
                  <a:pt x="16135" y="2391"/>
                </a:cubicBezTo>
                <a:cubicBezTo>
                  <a:pt x="16027" y="2310"/>
                  <a:pt x="15990" y="2242"/>
                  <a:pt x="15960" y="2082"/>
                </a:cubicBezTo>
                <a:cubicBezTo>
                  <a:pt x="15953" y="2040"/>
                  <a:pt x="15930" y="1989"/>
                  <a:pt x="15913" y="1967"/>
                </a:cubicBezTo>
                <a:cubicBezTo>
                  <a:pt x="15894" y="1945"/>
                  <a:pt x="15881" y="1873"/>
                  <a:pt x="15877" y="1796"/>
                </a:cubicBezTo>
                <a:cubicBezTo>
                  <a:pt x="15874" y="1705"/>
                  <a:pt x="15860" y="1651"/>
                  <a:pt x="15834" y="1623"/>
                </a:cubicBezTo>
                <a:cubicBezTo>
                  <a:pt x="15805" y="1591"/>
                  <a:pt x="15802" y="1576"/>
                  <a:pt x="15821" y="1552"/>
                </a:cubicBezTo>
                <a:cubicBezTo>
                  <a:pt x="15841" y="1528"/>
                  <a:pt x="15832" y="1509"/>
                  <a:pt x="15776" y="1459"/>
                </a:cubicBezTo>
                <a:cubicBezTo>
                  <a:pt x="15771" y="1455"/>
                  <a:pt x="15767" y="1451"/>
                  <a:pt x="15761" y="1446"/>
                </a:cubicBezTo>
                <a:cubicBezTo>
                  <a:pt x="15745" y="1433"/>
                  <a:pt x="15723" y="1418"/>
                  <a:pt x="15701" y="1404"/>
                </a:cubicBezTo>
                <a:cubicBezTo>
                  <a:pt x="15694" y="1400"/>
                  <a:pt x="15689" y="1396"/>
                  <a:pt x="15682" y="1391"/>
                </a:cubicBezTo>
                <a:cubicBezTo>
                  <a:pt x="15653" y="1373"/>
                  <a:pt x="15622" y="1358"/>
                  <a:pt x="15597" y="1349"/>
                </a:cubicBezTo>
                <a:cubicBezTo>
                  <a:pt x="15549" y="1331"/>
                  <a:pt x="15506" y="1309"/>
                  <a:pt x="15494" y="1298"/>
                </a:cubicBezTo>
                <a:cubicBezTo>
                  <a:pt x="15476" y="1292"/>
                  <a:pt x="15458" y="1285"/>
                  <a:pt x="15442" y="1281"/>
                </a:cubicBezTo>
                <a:cubicBezTo>
                  <a:pt x="15431" y="1280"/>
                  <a:pt x="15421" y="1278"/>
                  <a:pt x="15409" y="1278"/>
                </a:cubicBezTo>
                <a:cubicBezTo>
                  <a:pt x="15373" y="1278"/>
                  <a:pt x="15308" y="1266"/>
                  <a:pt x="15268" y="1253"/>
                </a:cubicBezTo>
                <a:cubicBezTo>
                  <a:pt x="15119" y="1203"/>
                  <a:pt x="14899" y="1144"/>
                  <a:pt x="14821" y="1133"/>
                </a:cubicBezTo>
                <a:cubicBezTo>
                  <a:pt x="14786" y="1128"/>
                  <a:pt x="14738" y="1110"/>
                  <a:pt x="14682" y="1084"/>
                </a:cubicBezTo>
                <a:cubicBezTo>
                  <a:pt x="14679" y="1083"/>
                  <a:pt x="14676" y="1080"/>
                  <a:pt x="14672" y="1078"/>
                </a:cubicBezTo>
                <a:cubicBezTo>
                  <a:pt x="14567" y="1028"/>
                  <a:pt x="14431" y="945"/>
                  <a:pt x="14249" y="818"/>
                </a:cubicBezTo>
                <a:cubicBezTo>
                  <a:pt x="14081" y="702"/>
                  <a:pt x="13970" y="640"/>
                  <a:pt x="13834" y="589"/>
                </a:cubicBezTo>
                <a:cubicBezTo>
                  <a:pt x="13768" y="564"/>
                  <a:pt x="13725" y="550"/>
                  <a:pt x="13689" y="540"/>
                </a:cubicBezTo>
                <a:cubicBezTo>
                  <a:pt x="13623" y="532"/>
                  <a:pt x="13551" y="531"/>
                  <a:pt x="13477" y="534"/>
                </a:cubicBezTo>
                <a:cubicBezTo>
                  <a:pt x="13342" y="549"/>
                  <a:pt x="13223" y="589"/>
                  <a:pt x="13209" y="630"/>
                </a:cubicBezTo>
                <a:cubicBezTo>
                  <a:pt x="13192" y="681"/>
                  <a:pt x="13137" y="683"/>
                  <a:pt x="12907" y="647"/>
                </a:cubicBezTo>
                <a:cubicBezTo>
                  <a:pt x="12505" y="583"/>
                  <a:pt x="12150" y="466"/>
                  <a:pt x="12129" y="387"/>
                </a:cubicBezTo>
                <a:cubicBezTo>
                  <a:pt x="12119" y="352"/>
                  <a:pt x="12032" y="301"/>
                  <a:pt x="11981" y="301"/>
                </a:cubicBezTo>
                <a:cubicBezTo>
                  <a:pt x="11923" y="301"/>
                  <a:pt x="11879" y="266"/>
                  <a:pt x="11907" y="241"/>
                </a:cubicBezTo>
                <a:cubicBezTo>
                  <a:pt x="11919" y="230"/>
                  <a:pt x="11923" y="172"/>
                  <a:pt x="11915" y="107"/>
                </a:cubicBezTo>
                <a:lnTo>
                  <a:pt x="11902" y="0"/>
                </a:lnTo>
                <a:close/>
                <a:moveTo>
                  <a:pt x="12699" y="1272"/>
                </a:moveTo>
                <a:cubicBezTo>
                  <a:pt x="12712" y="1270"/>
                  <a:pt x="12728" y="1270"/>
                  <a:pt x="12747" y="1272"/>
                </a:cubicBezTo>
                <a:cubicBezTo>
                  <a:pt x="12772" y="1273"/>
                  <a:pt x="12802" y="1278"/>
                  <a:pt x="12838" y="1284"/>
                </a:cubicBezTo>
                <a:cubicBezTo>
                  <a:pt x="12927" y="1300"/>
                  <a:pt x="12958" y="1301"/>
                  <a:pt x="12981" y="1291"/>
                </a:cubicBezTo>
                <a:cubicBezTo>
                  <a:pt x="13022" y="1271"/>
                  <a:pt x="13129" y="1286"/>
                  <a:pt x="13187" y="1319"/>
                </a:cubicBezTo>
                <a:cubicBezTo>
                  <a:pt x="13234" y="1345"/>
                  <a:pt x="13233" y="1345"/>
                  <a:pt x="13263" y="1322"/>
                </a:cubicBezTo>
                <a:cubicBezTo>
                  <a:pt x="13293" y="1299"/>
                  <a:pt x="13293" y="1300"/>
                  <a:pt x="13332" y="1324"/>
                </a:cubicBezTo>
                <a:lnTo>
                  <a:pt x="13371" y="1346"/>
                </a:lnTo>
                <a:lnTo>
                  <a:pt x="13394" y="1322"/>
                </a:lnTo>
                <a:cubicBezTo>
                  <a:pt x="13414" y="1299"/>
                  <a:pt x="13417" y="1299"/>
                  <a:pt x="13452" y="1316"/>
                </a:cubicBezTo>
                <a:cubicBezTo>
                  <a:pt x="13483" y="1331"/>
                  <a:pt x="13494" y="1332"/>
                  <a:pt x="13517" y="1319"/>
                </a:cubicBezTo>
                <a:cubicBezTo>
                  <a:pt x="13548" y="1301"/>
                  <a:pt x="13657" y="1315"/>
                  <a:pt x="13695" y="1343"/>
                </a:cubicBezTo>
                <a:cubicBezTo>
                  <a:pt x="13715" y="1356"/>
                  <a:pt x="13713" y="1360"/>
                  <a:pt x="13691" y="1377"/>
                </a:cubicBezTo>
                <a:cubicBezTo>
                  <a:pt x="13670" y="1393"/>
                  <a:pt x="13662" y="1394"/>
                  <a:pt x="13643" y="1382"/>
                </a:cubicBezTo>
                <a:cubicBezTo>
                  <a:pt x="13626" y="1371"/>
                  <a:pt x="13609" y="1370"/>
                  <a:pt x="13575" y="1379"/>
                </a:cubicBezTo>
                <a:cubicBezTo>
                  <a:pt x="13546" y="1386"/>
                  <a:pt x="13526" y="1387"/>
                  <a:pt x="13521" y="1380"/>
                </a:cubicBezTo>
                <a:cubicBezTo>
                  <a:pt x="13509" y="1366"/>
                  <a:pt x="13421" y="1366"/>
                  <a:pt x="13421" y="1380"/>
                </a:cubicBezTo>
                <a:cubicBezTo>
                  <a:pt x="13421" y="1386"/>
                  <a:pt x="13416" y="1399"/>
                  <a:pt x="13411" y="1410"/>
                </a:cubicBezTo>
                <a:cubicBezTo>
                  <a:pt x="13401" y="1429"/>
                  <a:pt x="13404" y="1430"/>
                  <a:pt x="13440" y="1412"/>
                </a:cubicBezTo>
                <a:cubicBezTo>
                  <a:pt x="13474" y="1395"/>
                  <a:pt x="13481" y="1394"/>
                  <a:pt x="13498" y="1410"/>
                </a:cubicBezTo>
                <a:cubicBezTo>
                  <a:pt x="13520" y="1430"/>
                  <a:pt x="13560" y="1434"/>
                  <a:pt x="13583" y="1416"/>
                </a:cubicBezTo>
                <a:cubicBezTo>
                  <a:pt x="13593" y="1409"/>
                  <a:pt x="13614" y="1409"/>
                  <a:pt x="13647" y="1418"/>
                </a:cubicBezTo>
                <a:cubicBezTo>
                  <a:pt x="13684" y="1428"/>
                  <a:pt x="13703" y="1428"/>
                  <a:pt x="13716" y="1418"/>
                </a:cubicBezTo>
                <a:cubicBezTo>
                  <a:pt x="13742" y="1398"/>
                  <a:pt x="13806" y="1402"/>
                  <a:pt x="13848" y="1428"/>
                </a:cubicBezTo>
                <a:cubicBezTo>
                  <a:pt x="13869" y="1440"/>
                  <a:pt x="13895" y="1451"/>
                  <a:pt x="13907" y="1451"/>
                </a:cubicBezTo>
                <a:cubicBezTo>
                  <a:pt x="13942" y="1452"/>
                  <a:pt x="14017" y="1498"/>
                  <a:pt x="14017" y="1520"/>
                </a:cubicBezTo>
                <a:cubicBezTo>
                  <a:pt x="14017" y="1534"/>
                  <a:pt x="14028" y="1543"/>
                  <a:pt x="14050" y="1546"/>
                </a:cubicBezTo>
                <a:cubicBezTo>
                  <a:pt x="14075" y="1548"/>
                  <a:pt x="14085" y="1558"/>
                  <a:pt x="14085" y="1579"/>
                </a:cubicBezTo>
                <a:cubicBezTo>
                  <a:pt x="14085" y="1604"/>
                  <a:pt x="14092" y="1608"/>
                  <a:pt x="14145" y="1613"/>
                </a:cubicBezTo>
                <a:cubicBezTo>
                  <a:pt x="14205" y="1619"/>
                  <a:pt x="14207" y="1620"/>
                  <a:pt x="14212" y="1668"/>
                </a:cubicBezTo>
                <a:cubicBezTo>
                  <a:pt x="14215" y="1701"/>
                  <a:pt x="14222" y="1717"/>
                  <a:pt x="14236" y="1717"/>
                </a:cubicBezTo>
                <a:cubicBezTo>
                  <a:pt x="14268" y="1717"/>
                  <a:pt x="14310" y="1769"/>
                  <a:pt x="14299" y="1796"/>
                </a:cubicBezTo>
                <a:cubicBezTo>
                  <a:pt x="14293" y="1808"/>
                  <a:pt x="14296" y="1823"/>
                  <a:pt x="14305" y="1827"/>
                </a:cubicBezTo>
                <a:cubicBezTo>
                  <a:pt x="14316" y="1832"/>
                  <a:pt x="14315" y="1841"/>
                  <a:pt x="14303" y="1859"/>
                </a:cubicBezTo>
                <a:cubicBezTo>
                  <a:pt x="14286" y="1884"/>
                  <a:pt x="14286" y="1885"/>
                  <a:pt x="14317" y="1863"/>
                </a:cubicBezTo>
                <a:cubicBezTo>
                  <a:pt x="14352" y="1840"/>
                  <a:pt x="14389" y="1847"/>
                  <a:pt x="14375" y="1874"/>
                </a:cubicBezTo>
                <a:cubicBezTo>
                  <a:pt x="14371" y="1884"/>
                  <a:pt x="14380" y="1906"/>
                  <a:pt x="14396" y="1923"/>
                </a:cubicBezTo>
                <a:cubicBezTo>
                  <a:pt x="14419" y="1948"/>
                  <a:pt x="14424" y="1964"/>
                  <a:pt x="14415" y="2000"/>
                </a:cubicBezTo>
                <a:cubicBezTo>
                  <a:pt x="14406" y="2039"/>
                  <a:pt x="14397" y="2047"/>
                  <a:pt x="14369" y="2044"/>
                </a:cubicBezTo>
                <a:cubicBezTo>
                  <a:pt x="14325" y="2041"/>
                  <a:pt x="14326" y="2057"/>
                  <a:pt x="14373" y="2081"/>
                </a:cubicBezTo>
                <a:cubicBezTo>
                  <a:pt x="14417" y="2102"/>
                  <a:pt x="14424" y="2124"/>
                  <a:pt x="14390" y="2145"/>
                </a:cubicBezTo>
                <a:cubicBezTo>
                  <a:pt x="14371" y="2157"/>
                  <a:pt x="14361" y="2156"/>
                  <a:pt x="14336" y="2139"/>
                </a:cubicBezTo>
                <a:cubicBezTo>
                  <a:pt x="14297" y="2112"/>
                  <a:pt x="14287" y="2121"/>
                  <a:pt x="14305" y="2167"/>
                </a:cubicBezTo>
                <a:cubicBezTo>
                  <a:pt x="14315" y="2194"/>
                  <a:pt x="14314" y="2205"/>
                  <a:pt x="14301" y="2208"/>
                </a:cubicBezTo>
                <a:cubicBezTo>
                  <a:pt x="14260" y="2218"/>
                  <a:pt x="14180" y="2208"/>
                  <a:pt x="14158" y="2189"/>
                </a:cubicBezTo>
                <a:cubicBezTo>
                  <a:pt x="14144" y="2178"/>
                  <a:pt x="14111" y="2167"/>
                  <a:pt x="14085" y="2167"/>
                </a:cubicBezTo>
                <a:cubicBezTo>
                  <a:pt x="14059" y="2167"/>
                  <a:pt x="14026" y="2160"/>
                  <a:pt x="14010" y="2152"/>
                </a:cubicBezTo>
                <a:cubicBezTo>
                  <a:pt x="13995" y="2143"/>
                  <a:pt x="13958" y="2132"/>
                  <a:pt x="13927" y="2128"/>
                </a:cubicBezTo>
                <a:cubicBezTo>
                  <a:pt x="13897" y="2124"/>
                  <a:pt x="13853" y="2110"/>
                  <a:pt x="13832" y="2098"/>
                </a:cubicBezTo>
                <a:cubicBezTo>
                  <a:pt x="13794" y="2075"/>
                  <a:pt x="13795" y="2075"/>
                  <a:pt x="13826" y="2057"/>
                </a:cubicBezTo>
                <a:cubicBezTo>
                  <a:pt x="13848" y="2044"/>
                  <a:pt x="13876" y="2040"/>
                  <a:pt x="13929" y="2044"/>
                </a:cubicBezTo>
                <a:cubicBezTo>
                  <a:pt x="14018" y="2052"/>
                  <a:pt x="14031" y="2059"/>
                  <a:pt x="14031" y="2089"/>
                </a:cubicBezTo>
                <a:cubicBezTo>
                  <a:pt x="14031" y="2106"/>
                  <a:pt x="14039" y="2112"/>
                  <a:pt x="14064" y="2109"/>
                </a:cubicBezTo>
                <a:cubicBezTo>
                  <a:pt x="14089" y="2106"/>
                  <a:pt x="14102" y="2093"/>
                  <a:pt x="14110" y="2063"/>
                </a:cubicBezTo>
                <a:cubicBezTo>
                  <a:pt x="14116" y="2041"/>
                  <a:pt x="14118" y="2016"/>
                  <a:pt x="14114" y="2007"/>
                </a:cubicBezTo>
                <a:cubicBezTo>
                  <a:pt x="14105" y="1985"/>
                  <a:pt x="14011" y="1943"/>
                  <a:pt x="14004" y="1958"/>
                </a:cubicBezTo>
                <a:cubicBezTo>
                  <a:pt x="13988" y="1994"/>
                  <a:pt x="13961" y="2005"/>
                  <a:pt x="13917" y="1996"/>
                </a:cubicBezTo>
                <a:cubicBezTo>
                  <a:pt x="13892" y="1990"/>
                  <a:pt x="13873" y="1981"/>
                  <a:pt x="13875" y="1974"/>
                </a:cubicBezTo>
                <a:cubicBezTo>
                  <a:pt x="13880" y="1959"/>
                  <a:pt x="13840" y="1957"/>
                  <a:pt x="13749" y="1969"/>
                </a:cubicBezTo>
                <a:cubicBezTo>
                  <a:pt x="13711" y="1974"/>
                  <a:pt x="13687" y="1983"/>
                  <a:pt x="13687" y="1994"/>
                </a:cubicBezTo>
                <a:cubicBezTo>
                  <a:pt x="13687" y="2021"/>
                  <a:pt x="13610" y="2038"/>
                  <a:pt x="13579" y="2018"/>
                </a:cubicBezTo>
                <a:cubicBezTo>
                  <a:pt x="13564" y="2009"/>
                  <a:pt x="13541" y="2001"/>
                  <a:pt x="13525" y="2004"/>
                </a:cubicBezTo>
                <a:cubicBezTo>
                  <a:pt x="13456" y="2012"/>
                  <a:pt x="13427" y="1951"/>
                  <a:pt x="13485" y="1920"/>
                </a:cubicBezTo>
                <a:cubicBezTo>
                  <a:pt x="13518" y="1903"/>
                  <a:pt x="13517" y="1903"/>
                  <a:pt x="13442" y="1903"/>
                </a:cubicBezTo>
                <a:cubicBezTo>
                  <a:pt x="13377" y="1903"/>
                  <a:pt x="13363" y="1906"/>
                  <a:pt x="13365" y="1923"/>
                </a:cubicBezTo>
                <a:cubicBezTo>
                  <a:pt x="13367" y="1940"/>
                  <a:pt x="13353" y="1942"/>
                  <a:pt x="13282" y="1945"/>
                </a:cubicBezTo>
                <a:cubicBezTo>
                  <a:pt x="13235" y="1947"/>
                  <a:pt x="13149" y="1941"/>
                  <a:pt x="13093" y="1931"/>
                </a:cubicBezTo>
                <a:cubicBezTo>
                  <a:pt x="13037" y="1921"/>
                  <a:pt x="12971" y="1914"/>
                  <a:pt x="12946" y="1914"/>
                </a:cubicBezTo>
                <a:cubicBezTo>
                  <a:pt x="12885" y="1914"/>
                  <a:pt x="12840" y="1894"/>
                  <a:pt x="12851" y="1873"/>
                </a:cubicBezTo>
                <a:cubicBezTo>
                  <a:pt x="12861" y="1852"/>
                  <a:pt x="12811" y="1849"/>
                  <a:pt x="12784" y="1870"/>
                </a:cubicBezTo>
                <a:cubicBezTo>
                  <a:pt x="12774" y="1877"/>
                  <a:pt x="12722" y="1885"/>
                  <a:pt x="12670" y="1886"/>
                </a:cubicBezTo>
                <a:cubicBezTo>
                  <a:pt x="12540" y="1888"/>
                  <a:pt x="12539" y="1889"/>
                  <a:pt x="12541" y="1911"/>
                </a:cubicBezTo>
                <a:cubicBezTo>
                  <a:pt x="12543" y="1923"/>
                  <a:pt x="12527" y="1932"/>
                  <a:pt x="12494" y="1939"/>
                </a:cubicBezTo>
                <a:cubicBezTo>
                  <a:pt x="12466" y="1945"/>
                  <a:pt x="12431" y="1960"/>
                  <a:pt x="12415" y="1972"/>
                </a:cubicBezTo>
                <a:cubicBezTo>
                  <a:pt x="12398" y="1985"/>
                  <a:pt x="12368" y="1994"/>
                  <a:pt x="12346" y="1994"/>
                </a:cubicBezTo>
                <a:cubicBezTo>
                  <a:pt x="12325" y="1994"/>
                  <a:pt x="12295" y="1999"/>
                  <a:pt x="12280" y="2005"/>
                </a:cubicBezTo>
                <a:cubicBezTo>
                  <a:pt x="12265" y="2011"/>
                  <a:pt x="12241" y="2019"/>
                  <a:pt x="12226" y="2022"/>
                </a:cubicBezTo>
                <a:cubicBezTo>
                  <a:pt x="12211" y="2026"/>
                  <a:pt x="12202" y="2037"/>
                  <a:pt x="12205" y="2044"/>
                </a:cubicBezTo>
                <a:cubicBezTo>
                  <a:pt x="12224" y="2083"/>
                  <a:pt x="12150" y="2120"/>
                  <a:pt x="12131" y="2082"/>
                </a:cubicBezTo>
                <a:cubicBezTo>
                  <a:pt x="12126" y="2073"/>
                  <a:pt x="12116" y="2068"/>
                  <a:pt x="12108" y="2071"/>
                </a:cubicBezTo>
                <a:cubicBezTo>
                  <a:pt x="12100" y="2075"/>
                  <a:pt x="12082" y="2072"/>
                  <a:pt x="12070" y="2065"/>
                </a:cubicBezTo>
                <a:cubicBezTo>
                  <a:pt x="12048" y="2051"/>
                  <a:pt x="11862" y="2054"/>
                  <a:pt x="11683" y="2073"/>
                </a:cubicBezTo>
                <a:cubicBezTo>
                  <a:pt x="11609" y="2081"/>
                  <a:pt x="11565" y="2078"/>
                  <a:pt x="11514" y="2067"/>
                </a:cubicBezTo>
                <a:cubicBezTo>
                  <a:pt x="11473" y="2057"/>
                  <a:pt x="11425" y="2055"/>
                  <a:pt x="11392" y="2060"/>
                </a:cubicBezTo>
                <a:cubicBezTo>
                  <a:pt x="11288" y="2076"/>
                  <a:pt x="11048" y="2080"/>
                  <a:pt x="10705" y="2073"/>
                </a:cubicBezTo>
                <a:cubicBezTo>
                  <a:pt x="10490" y="2068"/>
                  <a:pt x="10411" y="2059"/>
                  <a:pt x="10241" y="2019"/>
                </a:cubicBezTo>
                <a:cubicBezTo>
                  <a:pt x="10184" y="2006"/>
                  <a:pt x="10118" y="1994"/>
                  <a:pt x="10091" y="1994"/>
                </a:cubicBezTo>
                <a:cubicBezTo>
                  <a:pt x="10065" y="1994"/>
                  <a:pt x="10005" y="1984"/>
                  <a:pt x="9958" y="1972"/>
                </a:cubicBezTo>
                <a:lnTo>
                  <a:pt x="9875" y="1952"/>
                </a:lnTo>
                <a:lnTo>
                  <a:pt x="9836" y="1978"/>
                </a:lnTo>
                <a:cubicBezTo>
                  <a:pt x="9815" y="1994"/>
                  <a:pt x="9789" y="2007"/>
                  <a:pt x="9780" y="2007"/>
                </a:cubicBezTo>
                <a:cubicBezTo>
                  <a:pt x="9747" y="2007"/>
                  <a:pt x="9653" y="1933"/>
                  <a:pt x="9653" y="1908"/>
                </a:cubicBezTo>
                <a:cubicBezTo>
                  <a:pt x="9653" y="1862"/>
                  <a:pt x="9640" y="1848"/>
                  <a:pt x="9595" y="1852"/>
                </a:cubicBezTo>
                <a:cubicBezTo>
                  <a:pt x="9570" y="1855"/>
                  <a:pt x="9526" y="1846"/>
                  <a:pt x="9483" y="1829"/>
                </a:cubicBezTo>
                <a:cubicBezTo>
                  <a:pt x="9441" y="1812"/>
                  <a:pt x="9406" y="1805"/>
                  <a:pt x="9398" y="1812"/>
                </a:cubicBezTo>
                <a:cubicBezTo>
                  <a:pt x="9390" y="1818"/>
                  <a:pt x="9373" y="1813"/>
                  <a:pt x="9357" y="1799"/>
                </a:cubicBezTo>
                <a:cubicBezTo>
                  <a:pt x="9339" y="1784"/>
                  <a:pt x="9309" y="1775"/>
                  <a:pt x="9276" y="1775"/>
                </a:cubicBezTo>
                <a:cubicBezTo>
                  <a:pt x="9210" y="1775"/>
                  <a:pt x="9126" y="1732"/>
                  <a:pt x="9149" y="1711"/>
                </a:cubicBezTo>
                <a:cubicBezTo>
                  <a:pt x="9162" y="1699"/>
                  <a:pt x="9138" y="1695"/>
                  <a:pt x="9033" y="1690"/>
                </a:cubicBezTo>
                <a:cubicBezTo>
                  <a:pt x="8905" y="1684"/>
                  <a:pt x="8830" y="1694"/>
                  <a:pt x="8830" y="1716"/>
                </a:cubicBezTo>
                <a:cubicBezTo>
                  <a:pt x="8830" y="1734"/>
                  <a:pt x="8975" y="1740"/>
                  <a:pt x="9037" y="1723"/>
                </a:cubicBezTo>
                <a:cubicBezTo>
                  <a:pt x="9105" y="1705"/>
                  <a:pt x="9131" y="1715"/>
                  <a:pt x="9106" y="1750"/>
                </a:cubicBezTo>
                <a:cubicBezTo>
                  <a:pt x="9095" y="1765"/>
                  <a:pt x="9073" y="1775"/>
                  <a:pt x="9048" y="1775"/>
                </a:cubicBezTo>
                <a:cubicBezTo>
                  <a:pt x="9025" y="1776"/>
                  <a:pt x="8992" y="1781"/>
                  <a:pt x="8975" y="1786"/>
                </a:cubicBezTo>
                <a:cubicBezTo>
                  <a:pt x="8957" y="1792"/>
                  <a:pt x="8937" y="1790"/>
                  <a:pt x="8925" y="1783"/>
                </a:cubicBezTo>
                <a:cubicBezTo>
                  <a:pt x="8912" y="1775"/>
                  <a:pt x="8894" y="1776"/>
                  <a:pt x="8869" y="1786"/>
                </a:cubicBezTo>
                <a:cubicBezTo>
                  <a:pt x="8826" y="1804"/>
                  <a:pt x="8775" y="1796"/>
                  <a:pt x="8782" y="1774"/>
                </a:cubicBezTo>
                <a:cubicBezTo>
                  <a:pt x="8786" y="1762"/>
                  <a:pt x="8779" y="1764"/>
                  <a:pt x="8757" y="1778"/>
                </a:cubicBezTo>
                <a:cubicBezTo>
                  <a:pt x="8739" y="1791"/>
                  <a:pt x="8709" y="1798"/>
                  <a:pt x="8683" y="1796"/>
                </a:cubicBezTo>
                <a:cubicBezTo>
                  <a:pt x="8658" y="1794"/>
                  <a:pt x="8632" y="1799"/>
                  <a:pt x="8622" y="1808"/>
                </a:cubicBezTo>
                <a:cubicBezTo>
                  <a:pt x="8611" y="1819"/>
                  <a:pt x="8569" y="1826"/>
                  <a:pt x="8500" y="1827"/>
                </a:cubicBezTo>
                <a:cubicBezTo>
                  <a:pt x="8442" y="1829"/>
                  <a:pt x="8377" y="1836"/>
                  <a:pt x="8353" y="1843"/>
                </a:cubicBezTo>
                <a:cubicBezTo>
                  <a:pt x="8329" y="1850"/>
                  <a:pt x="8262" y="1855"/>
                  <a:pt x="8205" y="1854"/>
                </a:cubicBezTo>
                <a:cubicBezTo>
                  <a:pt x="8148" y="1853"/>
                  <a:pt x="8093" y="1857"/>
                  <a:pt x="8083" y="1862"/>
                </a:cubicBezTo>
                <a:cubicBezTo>
                  <a:pt x="8072" y="1867"/>
                  <a:pt x="8042" y="1870"/>
                  <a:pt x="8017" y="1870"/>
                </a:cubicBezTo>
                <a:cubicBezTo>
                  <a:pt x="7991" y="1869"/>
                  <a:pt x="7954" y="1879"/>
                  <a:pt x="7934" y="1892"/>
                </a:cubicBezTo>
                <a:cubicBezTo>
                  <a:pt x="7913" y="1904"/>
                  <a:pt x="7888" y="1914"/>
                  <a:pt x="7878" y="1914"/>
                </a:cubicBezTo>
                <a:cubicBezTo>
                  <a:pt x="7867" y="1914"/>
                  <a:pt x="7835" y="1925"/>
                  <a:pt x="7805" y="1941"/>
                </a:cubicBezTo>
                <a:cubicBezTo>
                  <a:pt x="7732" y="1978"/>
                  <a:pt x="7661" y="1991"/>
                  <a:pt x="7629" y="1969"/>
                </a:cubicBezTo>
                <a:cubicBezTo>
                  <a:pt x="7601" y="1951"/>
                  <a:pt x="7453" y="1933"/>
                  <a:pt x="7467" y="1950"/>
                </a:cubicBezTo>
                <a:cubicBezTo>
                  <a:pt x="7471" y="1956"/>
                  <a:pt x="7487" y="1959"/>
                  <a:pt x="7502" y="1959"/>
                </a:cubicBezTo>
                <a:cubicBezTo>
                  <a:pt x="7543" y="1959"/>
                  <a:pt x="7583" y="1999"/>
                  <a:pt x="7560" y="2016"/>
                </a:cubicBezTo>
                <a:cubicBezTo>
                  <a:pt x="7533" y="2037"/>
                  <a:pt x="7481" y="2033"/>
                  <a:pt x="7450" y="2007"/>
                </a:cubicBezTo>
                <a:cubicBezTo>
                  <a:pt x="7435" y="1994"/>
                  <a:pt x="7406" y="1983"/>
                  <a:pt x="7386" y="1983"/>
                </a:cubicBezTo>
                <a:cubicBezTo>
                  <a:pt x="7351" y="1983"/>
                  <a:pt x="7314" y="1944"/>
                  <a:pt x="7330" y="1923"/>
                </a:cubicBezTo>
                <a:cubicBezTo>
                  <a:pt x="7334" y="1919"/>
                  <a:pt x="7329" y="1917"/>
                  <a:pt x="7317" y="1920"/>
                </a:cubicBezTo>
                <a:cubicBezTo>
                  <a:pt x="7306" y="1923"/>
                  <a:pt x="7286" y="1919"/>
                  <a:pt x="7272" y="1911"/>
                </a:cubicBezTo>
                <a:cubicBezTo>
                  <a:pt x="7248" y="1897"/>
                  <a:pt x="7247" y="1895"/>
                  <a:pt x="7272" y="1871"/>
                </a:cubicBezTo>
                <a:cubicBezTo>
                  <a:pt x="7304" y="1841"/>
                  <a:pt x="7405" y="1828"/>
                  <a:pt x="7405" y="1856"/>
                </a:cubicBezTo>
                <a:cubicBezTo>
                  <a:pt x="7405" y="1865"/>
                  <a:pt x="7415" y="1880"/>
                  <a:pt x="7427" y="1887"/>
                </a:cubicBezTo>
                <a:cubicBezTo>
                  <a:pt x="7445" y="1898"/>
                  <a:pt x="7454" y="1894"/>
                  <a:pt x="7471" y="1876"/>
                </a:cubicBezTo>
                <a:cubicBezTo>
                  <a:pt x="7489" y="1857"/>
                  <a:pt x="7504" y="1854"/>
                  <a:pt x="7564" y="1859"/>
                </a:cubicBezTo>
                <a:lnTo>
                  <a:pt x="7639" y="1863"/>
                </a:lnTo>
                <a:lnTo>
                  <a:pt x="7643" y="1819"/>
                </a:lnTo>
                <a:cubicBezTo>
                  <a:pt x="7648" y="1778"/>
                  <a:pt x="7645" y="1775"/>
                  <a:pt x="7608" y="1775"/>
                </a:cubicBezTo>
                <a:cubicBezTo>
                  <a:pt x="7586" y="1775"/>
                  <a:pt x="7552" y="1785"/>
                  <a:pt x="7531" y="1797"/>
                </a:cubicBezTo>
                <a:lnTo>
                  <a:pt x="7494" y="1819"/>
                </a:lnTo>
                <a:lnTo>
                  <a:pt x="7442" y="1786"/>
                </a:lnTo>
                <a:lnTo>
                  <a:pt x="7388" y="1753"/>
                </a:lnTo>
                <a:lnTo>
                  <a:pt x="7438" y="1733"/>
                </a:lnTo>
                <a:cubicBezTo>
                  <a:pt x="7480" y="1714"/>
                  <a:pt x="7500" y="1692"/>
                  <a:pt x="7508" y="1656"/>
                </a:cubicBezTo>
                <a:cubicBezTo>
                  <a:pt x="7512" y="1638"/>
                  <a:pt x="7552" y="1628"/>
                  <a:pt x="7591" y="1634"/>
                </a:cubicBezTo>
                <a:cubicBezTo>
                  <a:pt x="7617" y="1637"/>
                  <a:pt x="7627" y="1636"/>
                  <a:pt x="7620" y="1627"/>
                </a:cubicBezTo>
                <a:cubicBezTo>
                  <a:pt x="7601" y="1604"/>
                  <a:pt x="7771" y="1558"/>
                  <a:pt x="7803" y="1579"/>
                </a:cubicBezTo>
                <a:cubicBezTo>
                  <a:pt x="7816" y="1587"/>
                  <a:pt x="7824" y="1580"/>
                  <a:pt x="7836" y="1555"/>
                </a:cubicBezTo>
                <a:cubicBezTo>
                  <a:pt x="7848" y="1528"/>
                  <a:pt x="7861" y="1520"/>
                  <a:pt x="7890" y="1520"/>
                </a:cubicBezTo>
                <a:cubicBezTo>
                  <a:pt x="7911" y="1520"/>
                  <a:pt x="7941" y="1510"/>
                  <a:pt x="7956" y="1498"/>
                </a:cubicBezTo>
                <a:cubicBezTo>
                  <a:pt x="7971" y="1486"/>
                  <a:pt x="8002" y="1473"/>
                  <a:pt x="8023" y="1468"/>
                </a:cubicBezTo>
                <a:cubicBezTo>
                  <a:pt x="8044" y="1464"/>
                  <a:pt x="8072" y="1452"/>
                  <a:pt x="8085" y="1443"/>
                </a:cubicBezTo>
                <a:cubicBezTo>
                  <a:pt x="8101" y="1433"/>
                  <a:pt x="8153" y="1426"/>
                  <a:pt x="8236" y="1424"/>
                </a:cubicBezTo>
                <a:cubicBezTo>
                  <a:pt x="8348" y="1422"/>
                  <a:pt x="8366" y="1419"/>
                  <a:pt x="8398" y="1394"/>
                </a:cubicBezTo>
                <a:cubicBezTo>
                  <a:pt x="8424" y="1375"/>
                  <a:pt x="8449" y="1369"/>
                  <a:pt x="8479" y="1372"/>
                </a:cubicBezTo>
                <a:cubicBezTo>
                  <a:pt x="8509" y="1376"/>
                  <a:pt x="8527" y="1370"/>
                  <a:pt x="8539" y="1355"/>
                </a:cubicBezTo>
                <a:cubicBezTo>
                  <a:pt x="8549" y="1343"/>
                  <a:pt x="8564" y="1337"/>
                  <a:pt x="8573" y="1341"/>
                </a:cubicBezTo>
                <a:cubicBezTo>
                  <a:pt x="8581" y="1345"/>
                  <a:pt x="8605" y="1343"/>
                  <a:pt x="8624" y="1335"/>
                </a:cubicBezTo>
                <a:cubicBezTo>
                  <a:pt x="8667" y="1318"/>
                  <a:pt x="8707" y="1334"/>
                  <a:pt x="8707" y="1369"/>
                </a:cubicBezTo>
                <a:cubicBezTo>
                  <a:pt x="8707" y="1380"/>
                  <a:pt x="8721" y="1393"/>
                  <a:pt x="8739" y="1396"/>
                </a:cubicBezTo>
                <a:cubicBezTo>
                  <a:pt x="8763" y="1401"/>
                  <a:pt x="8768" y="1397"/>
                  <a:pt x="8761" y="1382"/>
                </a:cubicBezTo>
                <a:cubicBezTo>
                  <a:pt x="8757" y="1371"/>
                  <a:pt x="8762" y="1353"/>
                  <a:pt x="8774" y="1341"/>
                </a:cubicBezTo>
                <a:cubicBezTo>
                  <a:pt x="8801" y="1312"/>
                  <a:pt x="8846" y="1326"/>
                  <a:pt x="8846" y="1363"/>
                </a:cubicBezTo>
                <a:cubicBezTo>
                  <a:pt x="8846" y="1403"/>
                  <a:pt x="8867" y="1410"/>
                  <a:pt x="8888" y="1376"/>
                </a:cubicBezTo>
                <a:cubicBezTo>
                  <a:pt x="8901" y="1354"/>
                  <a:pt x="8917" y="1347"/>
                  <a:pt x="8954" y="1347"/>
                </a:cubicBezTo>
                <a:cubicBezTo>
                  <a:pt x="8981" y="1347"/>
                  <a:pt x="9017" y="1338"/>
                  <a:pt x="9033" y="1327"/>
                </a:cubicBezTo>
                <a:cubicBezTo>
                  <a:pt x="9061" y="1308"/>
                  <a:pt x="9062" y="1308"/>
                  <a:pt x="9081" y="1327"/>
                </a:cubicBezTo>
                <a:cubicBezTo>
                  <a:pt x="9092" y="1338"/>
                  <a:pt x="9114" y="1347"/>
                  <a:pt x="9131" y="1347"/>
                </a:cubicBezTo>
                <a:cubicBezTo>
                  <a:pt x="9147" y="1347"/>
                  <a:pt x="9172" y="1354"/>
                  <a:pt x="9189" y="1363"/>
                </a:cubicBezTo>
                <a:cubicBezTo>
                  <a:pt x="9229" y="1385"/>
                  <a:pt x="9207" y="1391"/>
                  <a:pt x="9060" y="1396"/>
                </a:cubicBezTo>
                <a:cubicBezTo>
                  <a:pt x="8990" y="1398"/>
                  <a:pt x="9022" y="1401"/>
                  <a:pt x="9145" y="1402"/>
                </a:cubicBezTo>
                <a:cubicBezTo>
                  <a:pt x="9256" y="1404"/>
                  <a:pt x="9357" y="1407"/>
                  <a:pt x="9369" y="1410"/>
                </a:cubicBezTo>
                <a:cubicBezTo>
                  <a:pt x="9383" y="1414"/>
                  <a:pt x="9393" y="1408"/>
                  <a:pt x="9398" y="1393"/>
                </a:cubicBezTo>
                <a:cubicBezTo>
                  <a:pt x="9406" y="1372"/>
                  <a:pt x="9411" y="1370"/>
                  <a:pt x="9440" y="1382"/>
                </a:cubicBezTo>
                <a:cubicBezTo>
                  <a:pt x="9459" y="1390"/>
                  <a:pt x="9469" y="1402"/>
                  <a:pt x="9465" y="1412"/>
                </a:cubicBezTo>
                <a:cubicBezTo>
                  <a:pt x="9459" y="1423"/>
                  <a:pt x="9467" y="1428"/>
                  <a:pt x="9488" y="1428"/>
                </a:cubicBezTo>
                <a:cubicBezTo>
                  <a:pt x="9505" y="1428"/>
                  <a:pt x="9533" y="1433"/>
                  <a:pt x="9550" y="1440"/>
                </a:cubicBezTo>
                <a:cubicBezTo>
                  <a:pt x="9571" y="1449"/>
                  <a:pt x="9585" y="1449"/>
                  <a:pt x="9600" y="1440"/>
                </a:cubicBezTo>
                <a:cubicBezTo>
                  <a:pt x="9614" y="1431"/>
                  <a:pt x="9624" y="1433"/>
                  <a:pt x="9639" y="1446"/>
                </a:cubicBezTo>
                <a:cubicBezTo>
                  <a:pt x="9656" y="1462"/>
                  <a:pt x="9651" y="1470"/>
                  <a:pt x="9593" y="1509"/>
                </a:cubicBezTo>
                <a:cubicBezTo>
                  <a:pt x="9557" y="1534"/>
                  <a:pt x="9517" y="1555"/>
                  <a:pt x="9504" y="1555"/>
                </a:cubicBezTo>
                <a:cubicBezTo>
                  <a:pt x="9484" y="1555"/>
                  <a:pt x="9484" y="1557"/>
                  <a:pt x="9506" y="1574"/>
                </a:cubicBezTo>
                <a:cubicBezTo>
                  <a:pt x="9530" y="1592"/>
                  <a:pt x="9534" y="1593"/>
                  <a:pt x="9583" y="1575"/>
                </a:cubicBezTo>
                <a:cubicBezTo>
                  <a:pt x="9641" y="1554"/>
                  <a:pt x="9724" y="1559"/>
                  <a:pt x="9797" y="1586"/>
                </a:cubicBezTo>
                <a:cubicBezTo>
                  <a:pt x="9845" y="1605"/>
                  <a:pt x="9844" y="1625"/>
                  <a:pt x="9795" y="1642"/>
                </a:cubicBezTo>
                <a:cubicBezTo>
                  <a:pt x="9753" y="1656"/>
                  <a:pt x="9751" y="1666"/>
                  <a:pt x="9792" y="1675"/>
                </a:cubicBezTo>
                <a:cubicBezTo>
                  <a:pt x="9821" y="1680"/>
                  <a:pt x="9824" y="1687"/>
                  <a:pt x="9815" y="1731"/>
                </a:cubicBezTo>
                <a:cubicBezTo>
                  <a:pt x="9807" y="1776"/>
                  <a:pt x="9810" y="1782"/>
                  <a:pt x="9840" y="1793"/>
                </a:cubicBezTo>
                <a:cubicBezTo>
                  <a:pt x="9860" y="1799"/>
                  <a:pt x="9880" y="1820"/>
                  <a:pt x="9888" y="1841"/>
                </a:cubicBezTo>
                <a:cubicBezTo>
                  <a:pt x="9899" y="1871"/>
                  <a:pt x="9910" y="1879"/>
                  <a:pt x="9934" y="1876"/>
                </a:cubicBezTo>
                <a:cubicBezTo>
                  <a:pt x="9962" y="1873"/>
                  <a:pt x="9965" y="1865"/>
                  <a:pt x="9967" y="1775"/>
                </a:cubicBezTo>
                <a:cubicBezTo>
                  <a:pt x="9968" y="1702"/>
                  <a:pt x="9963" y="1671"/>
                  <a:pt x="9946" y="1656"/>
                </a:cubicBezTo>
                <a:cubicBezTo>
                  <a:pt x="9925" y="1637"/>
                  <a:pt x="9925" y="1632"/>
                  <a:pt x="9948" y="1615"/>
                </a:cubicBezTo>
                <a:cubicBezTo>
                  <a:pt x="9970" y="1599"/>
                  <a:pt x="9979" y="1598"/>
                  <a:pt x="10004" y="1610"/>
                </a:cubicBezTo>
                <a:cubicBezTo>
                  <a:pt x="10021" y="1618"/>
                  <a:pt x="10045" y="1624"/>
                  <a:pt x="10058" y="1624"/>
                </a:cubicBezTo>
                <a:cubicBezTo>
                  <a:pt x="10071" y="1624"/>
                  <a:pt x="10089" y="1635"/>
                  <a:pt x="10100" y="1648"/>
                </a:cubicBezTo>
                <a:cubicBezTo>
                  <a:pt x="10115" y="1666"/>
                  <a:pt x="10129" y="1669"/>
                  <a:pt x="10176" y="1664"/>
                </a:cubicBezTo>
                <a:cubicBezTo>
                  <a:pt x="10208" y="1660"/>
                  <a:pt x="10243" y="1662"/>
                  <a:pt x="10253" y="1668"/>
                </a:cubicBezTo>
                <a:cubicBezTo>
                  <a:pt x="10264" y="1675"/>
                  <a:pt x="10292" y="1682"/>
                  <a:pt x="10317" y="1686"/>
                </a:cubicBezTo>
                <a:cubicBezTo>
                  <a:pt x="10343" y="1689"/>
                  <a:pt x="10394" y="1697"/>
                  <a:pt x="10431" y="1703"/>
                </a:cubicBezTo>
                <a:cubicBezTo>
                  <a:pt x="10469" y="1709"/>
                  <a:pt x="10525" y="1724"/>
                  <a:pt x="10554" y="1738"/>
                </a:cubicBezTo>
                <a:cubicBezTo>
                  <a:pt x="10593" y="1755"/>
                  <a:pt x="10632" y="1761"/>
                  <a:pt x="10701" y="1761"/>
                </a:cubicBezTo>
                <a:cubicBezTo>
                  <a:pt x="10753" y="1761"/>
                  <a:pt x="10813" y="1769"/>
                  <a:pt x="10832" y="1777"/>
                </a:cubicBezTo>
                <a:cubicBezTo>
                  <a:pt x="10851" y="1785"/>
                  <a:pt x="10888" y="1795"/>
                  <a:pt x="10913" y="1799"/>
                </a:cubicBezTo>
                <a:cubicBezTo>
                  <a:pt x="10938" y="1803"/>
                  <a:pt x="10956" y="1812"/>
                  <a:pt x="10954" y="1819"/>
                </a:cubicBezTo>
                <a:cubicBezTo>
                  <a:pt x="10952" y="1829"/>
                  <a:pt x="10964" y="1827"/>
                  <a:pt x="10996" y="1815"/>
                </a:cubicBezTo>
                <a:cubicBezTo>
                  <a:pt x="11033" y="1800"/>
                  <a:pt x="11054" y="1799"/>
                  <a:pt x="11093" y="1808"/>
                </a:cubicBezTo>
                <a:cubicBezTo>
                  <a:pt x="11120" y="1815"/>
                  <a:pt x="11183" y="1823"/>
                  <a:pt x="11234" y="1824"/>
                </a:cubicBezTo>
                <a:cubicBezTo>
                  <a:pt x="11285" y="1826"/>
                  <a:pt x="11339" y="1834"/>
                  <a:pt x="11353" y="1843"/>
                </a:cubicBezTo>
                <a:cubicBezTo>
                  <a:pt x="11374" y="1857"/>
                  <a:pt x="11381" y="1856"/>
                  <a:pt x="11405" y="1840"/>
                </a:cubicBezTo>
                <a:cubicBezTo>
                  <a:pt x="11435" y="1819"/>
                  <a:pt x="11478" y="1815"/>
                  <a:pt x="11492" y="1832"/>
                </a:cubicBezTo>
                <a:cubicBezTo>
                  <a:pt x="11497" y="1839"/>
                  <a:pt x="11510" y="1839"/>
                  <a:pt x="11529" y="1830"/>
                </a:cubicBezTo>
                <a:cubicBezTo>
                  <a:pt x="11553" y="1819"/>
                  <a:pt x="11565" y="1820"/>
                  <a:pt x="11587" y="1837"/>
                </a:cubicBezTo>
                <a:cubicBezTo>
                  <a:pt x="11613" y="1856"/>
                  <a:pt x="11612" y="1859"/>
                  <a:pt x="11587" y="1873"/>
                </a:cubicBezTo>
                <a:cubicBezTo>
                  <a:pt x="11552" y="1892"/>
                  <a:pt x="11553" y="1903"/>
                  <a:pt x="11589" y="1903"/>
                </a:cubicBezTo>
                <a:cubicBezTo>
                  <a:pt x="11607" y="1903"/>
                  <a:pt x="11617" y="1895"/>
                  <a:pt x="11616" y="1882"/>
                </a:cubicBezTo>
                <a:cubicBezTo>
                  <a:pt x="11612" y="1840"/>
                  <a:pt x="11679" y="1861"/>
                  <a:pt x="11707" y="1911"/>
                </a:cubicBezTo>
                <a:cubicBezTo>
                  <a:pt x="11711" y="1917"/>
                  <a:pt x="11828" y="1862"/>
                  <a:pt x="11844" y="1846"/>
                </a:cubicBezTo>
                <a:cubicBezTo>
                  <a:pt x="11856" y="1834"/>
                  <a:pt x="11863" y="1833"/>
                  <a:pt x="11871" y="1843"/>
                </a:cubicBezTo>
                <a:cubicBezTo>
                  <a:pt x="11877" y="1850"/>
                  <a:pt x="11900" y="1856"/>
                  <a:pt x="11921" y="1856"/>
                </a:cubicBezTo>
                <a:lnTo>
                  <a:pt x="11958" y="1856"/>
                </a:lnTo>
                <a:lnTo>
                  <a:pt x="11925" y="1815"/>
                </a:lnTo>
                <a:cubicBezTo>
                  <a:pt x="11883" y="1763"/>
                  <a:pt x="11893" y="1744"/>
                  <a:pt x="11967" y="1736"/>
                </a:cubicBezTo>
                <a:cubicBezTo>
                  <a:pt x="12074" y="1725"/>
                  <a:pt x="12117" y="1713"/>
                  <a:pt x="12145" y="1686"/>
                </a:cubicBezTo>
                <a:cubicBezTo>
                  <a:pt x="12161" y="1671"/>
                  <a:pt x="12181" y="1659"/>
                  <a:pt x="12191" y="1659"/>
                </a:cubicBezTo>
                <a:cubicBezTo>
                  <a:pt x="12201" y="1659"/>
                  <a:pt x="12232" y="1649"/>
                  <a:pt x="12261" y="1637"/>
                </a:cubicBezTo>
                <a:cubicBezTo>
                  <a:pt x="12296" y="1623"/>
                  <a:pt x="12326" y="1620"/>
                  <a:pt x="12346" y="1626"/>
                </a:cubicBezTo>
                <a:cubicBezTo>
                  <a:pt x="12392" y="1639"/>
                  <a:pt x="12408" y="1638"/>
                  <a:pt x="12388" y="1623"/>
                </a:cubicBezTo>
                <a:cubicBezTo>
                  <a:pt x="12360" y="1601"/>
                  <a:pt x="12365" y="1569"/>
                  <a:pt x="12400" y="1555"/>
                </a:cubicBezTo>
                <a:cubicBezTo>
                  <a:pt x="12427" y="1544"/>
                  <a:pt x="12428" y="1539"/>
                  <a:pt x="12411" y="1524"/>
                </a:cubicBezTo>
                <a:cubicBezTo>
                  <a:pt x="12400" y="1513"/>
                  <a:pt x="12393" y="1502"/>
                  <a:pt x="12396" y="1498"/>
                </a:cubicBezTo>
                <a:cubicBezTo>
                  <a:pt x="12413" y="1475"/>
                  <a:pt x="12436" y="1462"/>
                  <a:pt x="12463" y="1462"/>
                </a:cubicBezTo>
                <a:cubicBezTo>
                  <a:pt x="12479" y="1462"/>
                  <a:pt x="12491" y="1459"/>
                  <a:pt x="12487" y="1454"/>
                </a:cubicBezTo>
                <a:cubicBezTo>
                  <a:pt x="12484" y="1449"/>
                  <a:pt x="12474" y="1429"/>
                  <a:pt x="12463" y="1410"/>
                </a:cubicBezTo>
                <a:cubicBezTo>
                  <a:pt x="12451" y="1391"/>
                  <a:pt x="12435" y="1365"/>
                  <a:pt x="12427" y="1354"/>
                </a:cubicBezTo>
                <a:cubicBezTo>
                  <a:pt x="12404" y="1319"/>
                  <a:pt x="12433" y="1308"/>
                  <a:pt x="12521" y="1317"/>
                </a:cubicBezTo>
                <a:cubicBezTo>
                  <a:pt x="12575" y="1323"/>
                  <a:pt x="12603" y="1332"/>
                  <a:pt x="12614" y="1347"/>
                </a:cubicBezTo>
                <a:cubicBezTo>
                  <a:pt x="12636" y="1379"/>
                  <a:pt x="12656" y="1365"/>
                  <a:pt x="12649" y="1324"/>
                </a:cubicBezTo>
                <a:cubicBezTo>
                  <a:pt x="12644" y="1294"/>
                  <a:pt x="12660" y="1276"/>
                  <a:pt x="12699" y="1272"/>
                </a:cubicBezTo>
                <a:close/>
                <a:moveTo>
                  <a:pt x="8529" y="1399"/>
                </a:moveTo>
                <a:cubicBezTo>
                  <a:pt x="8526" y="1401"/>
                  <a:pt x="8525" y="1405"/>
                  <a:pt x="8525" y="1410"/>
                </a:cubicBezTo>
                <a:cubicBezTo>
                  <a:pt x="8525" y="1431"/>
                  <a:pt x="8535" y="1433"/>
                  <a:pt x="8548" y="1416"/>
                </a:cubicBezTo>
                <a:cubicBezTo>
                  <a:pt x="8553" y="1411"/>
                  <a:pt x="8550" y="1403"/>
                  <a:pt x="8541" y="1399"/>
                </a:cubicBezTo>
                <a:cubicBezTo>
                  <a:pt x="8537" y="1397"/>
                  <a:pt x="8532" y="1397"/>
                  <a:pt x="8529" y="1399"/>
                </a:cubicBezTo>
                <a:close/>
                <a:moveTo>
                  <a:pt x="8633" y="1404"/>
                </a:moveTo>
                <a:cubicBezTo>
                  <a:pt x="8624" y="1404"/>
                  <a:pt x="8616" y="1410"/>
                  <a:pt x="8616" y="1416"/>
                </a:cubicBezTo>
                <a:cubicBezTo>
                  <a:pt x="8616" y="1423"/>
                  <a:pt x="8624" y="1428"/>
                  <a:pt x="8633" y="1428"/>
                </a:cubicBezTo>
                <a:cubicBezTo>
                  <a:pt x="8641" y="1428"/>
                  <a:pt x="8647" y="1423"/>
                  <a:pt x="8647" y="1416"/>
                </a:cubicBezTo>
                <a:cubicBezTo>
                  <a:pt x="8647" y="1410"/>
                  <a:pt x="8641" y="1404"/>
                  <a:pt x="8633" y="1404"/>
                </a:cubicBezTo>
                <a:close/>
                <a:moveTo>
                  <a:pt x="13954" y="1557"/>
                </a:moveTo>
                <a:cubicBezTo>
                  <a:pt x="13949" y="1556"/>
                  <a:pt x="13943" y="1556"/>
                  <a:pt x="13938" y="1558"/>
                </a:cubicBezTo>
                <a:cubicBezTo>
                  <a:pt x="13926" y="1562"/>
                  <a:pt x="13928" y="1565"/>
                  <a:pt x="13946" y="1566"/>
                </a:cubicBezTo>
                <a:cubicBezTo>
                  <a:pt x="13962" y="1567"/>
                  <a:pt x="13972" y="1564"/>
                  <a:pt x="13967" y="1560"/>
                </a:cubicBezTo>
                <a:cubicBezTo>
                  <a:pt x="13964" y="1558"/>
                  <a:pt x="13960" y="1557"/>
                  <a:pt x="13954" y="1557"/>
                </a:cubicBezTo>
                <a:close/>
                <a:moveTo>
                  <a:pt x="9033" y="1558"/>
                </a:moveTo>
                <a:cubicBezTo>
                  <a:pt x="9018" y="1561"/>
                  <a:pt x="9027" y="1564"/>
                  <a:pt x="9052" y="1564"/>
                </a:cubicBezTo>
                <a:cubicBezTo>
                  <a:pt x="9077" y="1565"/>
                  <a:pt x="9089" y="1563"/>
                  <a:pt x="9079" y="1560"/>
                </a:cubicBezTo>
                <a:cubicBezTo>
                  <a:pt x="9068" y="1557"/>
                  <a:pt x="9048" y="1555"/>
                  <a:pt x="9033" y="1558"/>
                </a:cubicBezTo>
                <a:close/>
                <a:moveTo>
                  <a:pt x="9322" y="1616"/>
                </a:moveTo>
                <a:cubicBezTo>
                  <a:pt x="9304" y="1615"/>
                  <a:pt x="9287" y="1625"/>
                  <a:pt x="9297" y="1637"/>
                </a:cubicBezTo>
                <a:cubicBezTo>
                  <a:pt x="9301" y="1643"/>
                  <a:pt x="9330" y="1647"/>
                  <a:pt x="9361" y="1646"/>
                </a:cubicBezTo>
                <a:cubicBezTo>
                  <a:pt x="9394" y="1645"/>
                  <a:pt x="9404" y="1642"/>
                  <a:pt x="9386" y="1638"/>
                </a:cubicBezTo>
                <a:cubicBezTo>
                  <a:pt x="9369" y="1635"/>
                  <a:pt x="9348" y="1629"/>
                  <a:pt x="9338" y="1623"/>
                </a:cubicBezTo>
                <a:cubicBezTo>
                  <a:pt x="9333" y="1619"/>
                  <a:pt x="9328" y="1617"/>
                  <a:pt x="9322" y="1616"/>
                </a:cubicBezTo>
                <a:close/>
                <a:moveTo>
                  <a:pt x="13846" y="1657"/>
                </a:moveTo>
                <a:cubicBezTo>
                  <a:pt x="13830" y="1652"/>
                  <a:pt x="13810" y="1659"/>
                  <a:pt x="13792" y="1675"/>
                </a:cubicBezTo>
                <a:cubicBezTo>
                  <a:pt x="13777" y="1688"/>
                  <a:pt x="13774" y="1693"/>
                  <a:pt x="13786" y="1686"/>
                </a:cubicBezTo>
                <a:cubicBezTo>
                  <a:pt x="13799" y="1678"/>
                  <a:pt x="13823" y="1671"/>
                  <a:pt x="13840" y="1668"/>
                </a:cubicBezTo>
                <a:cubicBezTo>
                  <a:pt x="13866" y="1664"/>
                  <a:pt x="13868" y="1664"/>
                  <a:pt x="13846" y="1657"/>
                </a:cubicBezTo>
                <a:close/>
                <a:moveTo>
                  <a:pt x="8311" y="1660"/>
                </a:moveTo>
                <a:cubicBezTo>
                  <a:pt x="8306" y="1660"/>
                  <a:pt x="8298" y="1662"/>
                  <a:pt x="8293" y="1664"/>
                </a:cubicBezTo>
                <a:cubicBezTo>
                  <a:pt x="8280" y="1667"/>
                  <a:pt x="8285" y="1669"/>
                  <a:pt x="8303" y="1670"/>
                </a:cubicBezTo>
                <a:cubicBezTo>
                  <a:pt x="8319" y="1670"/>
                  <a:pt x="8329" y="1667"/>
                  <a:pt x="8324" y="1664"/>
                </a:cubicBezTo>
                <a:cubicBezTo>
                  <a:pt x="8321" y="1662"/>
                  <a:pt x="8316" y="1661"/>
                  <a:pt x="8311" y="1660"/>
                </a:cubicBezTo>
                <a:close/>
                <a:moveTo>
                  <a:pt x="12060" y="1790"/>
                </a:moveTo>
                <a:cubicBezTo>
                  <a:pt x="12049" y="1790"/>
                  <a:pt x="12049" y="1801"/>
                  <a:pt x="12052" y="1837"/>
                </a:cubicBezTo>
                <a:cubicBezTo>
                  <a:pt x="12056" y="1891"/>
                  <a:pt x="12069" y="1905"/>
                  <a:pt x="12085" y="1873"/>
                </a:cubicBezTo>
                <a:cubicBezTo>
                  <a:pt x="12090" y="1863"/>
                  <a:pt x="12111" y="1849"/>
                  <a:pt x="12133" y="1841"/>
                </a:cubicBezTo>
                <a:cubicBezTo>
                  <a:pt x="12177" y="1826"/>
                  <a:pt x="12175" y="1807"/>
                  <a:pt x="12131" y="1804"/>
                </a:cubicBezTo>
                <a:cubicBezTo>
                  <a:pt x="12114" y="1802"/>
                  <a:pt x="12089" y="1797"/>
                  <a:pt x="12075" y="1793"/>
                </a:cubicBezTo>
                <a:cubicBezTo>
                  <a:pt x="12069" y="1791"/>
                  <a:pt x="12064" y="1789"/>
                  <a:pt x="12060" y="1790"/>
                </a:cubicBezTo>
                <a:close/>
                <a:moveTo>
                  <a:pt x="12749" y="1810"/>
                </a:moveTo>
                <a:cubicBezTo>
                  <a:pt x="12740" y="1810"/>
                  <a:pt x="12737" y="1815"/>
                  <a:pt x="12743" y="1821"/>
                </a:cubicBezTo>
                <a:cubicBezTo>
                  <a:pt x="12748" y="1827"/>
                  <a:pt x="12753" y="1832"/>
                  <a:pt x="12757" y="1832"/>
                </a:cubicBezTo>
                <a:cubicBezTo>
                  <a:pt x="12761" y="1832"/>
                  <a:pt x="12765" y="1827"/>
                  <a:pt x="12765" y="1821"/>
                </a:cubicBezTo>
                <a:cubicBezTo>
                  <a:pt x="12765" y="1815"/>
                  <a:pt x="12758" y="1810"/>
                  <a:pt x="12749" y="1810"/>
                </a:cubicBezTo>
                <a:close/>
                <a:moveTo>
                  <a:pt x="13587" y="1810"/>
                </a:moveTo>
                <a:cubicBezTo>
                  <a:pt x="13567" y="1810"/>
                  <a:pt x="13539" y="1815"/>
                  <a:pt x="13527" y="1821"/>
                </a:cubicBezTo>
                <a:cubicBezTo>
                  <a:pt x="13511" y="1829"/>
                  <a:pt x="13520" y="1831"/>
                  <a:pt x="13558" y="1826"/>
                </a:cubicBezTo>
                <a:cubicBezTo>
                  <a:pt x="13624" y="1817"/>
                  <a:pt x="13636" y="1810"/>
                  <a:pt x="13587" y="1810"/>
                </a:cubicBezTo>
                <a:close/>
                <a:moveTo>
                  <a:pt x="10351" y="1856"/>
                </a:moveTo>
                <a:cubicBezTo>
                  <a:pt x="10329" y="1856"/>
                  <a:pt x="10306" y="1862"/>
                  <a:pt x="10301" y="1868"/>
                </a:cubicBezTo>
                <a:cubicBezTo>
                  <a:pt x="10294" y="1876"/>
                  <a:pt x="10306" y="1877"/>
                  <a:pt x="10334" y="1871"/>
                </a:cubicBezTo>
                <a:cubicBezTo>
                  <a:pt x="10392" y="1861"/>
                  <a:pt x="10398" y="1856"/>
                  <a:pt x="10351" y="1856"/>
                </a:cubicBezTo>
                <a:close/>
                <a:moveTo>
                  <a:pt x="10645" y="1857"/>
                </a:moveTo>
                <a:cubicBezTo>
                  <a:pt x="10637" y="1856"/>
                  <a:pt x="10628" y="1860"/>
                  <a:pt x="10616" y="1871"/>
                </a:cubicBezTo>
                <a:cubicBezTo>
                  <a:pt x="10602" y="1884"/>
                  <a:pt x="10603" y="1890"/>
                  <a:pt x="10618" y="1895"/>
                </a:cubicBezTo>
                <a:cubicBezTo>
                  <a:pt x="10629" y="1898"/>
                  <a:pt x="10649" y="1901"/>
                  <a:pt x="10664" y="1901"/>
                </a:cubicBezTo>
                <a:cubicBezTo>
                  <a:pt x="10687" y="1902"/>
                  <a:pt x="10689" y="1899"/>
                  <a:pt x="10672" y="1879"/>
                </a:cubicBezTo>
                <a:cubicBezTo>
                  <a:pt x="10661" y="1866"/>
                  <a:pt x="10653" y="1858"/>
                  <a:pt x="10645" y="1857"/>
                </a:cubicBezTo>
                <a:close/>
                <a:moveTo>
                  <a:pt x="11987" y="1879"/>
                </a:moveTo>
                <a:cubicBezTo>
                  <a:pt x="11979" y="1879"/>
                  <a:pt x="11973" y="1884"/>
                  <a:pt x="11973" y="1890"/>
                </a:cubicBezTo>
                <a:cubicBezTo>
                  <a:pt x="11973" y="1897"/>
                  <a:pt x="11979" y="1903"/>
                  <a:pt x="11987" y="1903"/>
                </a:cubicBezTo>
                <a:cubicBezTo>
                  <a:pt x="11996" y="1903"/>
                  <a:pt x="12002" y="1897"/>
                  <a:pt x="12002" y="1890"/>
                </a:cubicBezTo>
                <a:cubicBezTo>
                  <a:pt x="12002" y="1884"/>
                  <a:pt x="11996" y="1879"/>
                  <a:pt x="11987" y="1879"/>
                </a:cubicBezTo>
                <a:close/>
                <a:moveTo>
                  <a:pt x="7693" y="1893"/>
                </a:moveTo>
                <a:cubicBezTo>
                  <a:pt x="7674" y="1893"/>
                  <a:pt x="7667" y="1900"/>
                  <a:pt x="7678" y="1914"/>
                </a:cubicBezTo>
                <a:cubicBezTo>
                  <a:pt x="7691" y="1929"/>
                  <a:pt x="7727" y="1930"/>
                  <a:pt x="7739" y="1915"/>
                </a:cubicBezTo>
                <a:cubicBezTo>
                  <a:pt x="7743" y="1910"/>
                  <a:pt x="7733" y="1901"/>
                  <a:pt x="7716" y="1897"/>
                </a:cubicBezTo>
                <a:cubicBezTo>
                  <a:pt x="7707" y="1894"/>
                  <a:pt x="7699" y="1894"/>
                  <a:pt x="7693" y="1893"/>
                </a:cubicBezTo>
                <a:close/>
                <a:moveTo>
                  <a:pt x="12471" y="1895"/>
                </a:moveTo>
                <a:cubicBezTo>
                  <a:pt x="12460" y="1898"/>
                  <a:pt x="12469" y="1900"/>
                  <a:pt x="12490" y="1900"/>
                </a:cubicBezTo>
                <a:cubicBezTo>
                  <a:pt x="12511" y="1900"/>
                  <a:pt x="12521" y="1898"/>
                  <a:pt x="12510" y="1895"/>
                </a:cubicBezTo>
                <a:cubicBezTo>
                  <a:pt x="12500" y="1892"/>
                  <a:pt x="12481" y="1892"/>
                  <a:pt x="12471" y="1895"/>
                </a:cubicBezTo>
                <a:close/>
                <a:moveTo>
                  <a:pt x="8774" y="1920"/>
                </a:moveTo>
                <a:cubicBezTo>
                  <a:pt x="9010" y="1921"/>
                  <a:pt x="9243" y="1925"/>
                  <a:pt x="9288" y="1931"/>
                </a:cubicBezTo>
                <a:cubicBezTo>
                  <a:pt x="9318" y="1935"/>
                  <a:pt x="9355" y="1940"/>
                  <a:pt x="9371" y="1942"/>
                </a:cubicBezTo>
                <a:cubicBezTo>
                  <a:pt x="9388" y="1944"/>
                  <a:pt x="9439" y="1962"/>
                  <a:pt x="9485" y="1982"/>
                </a:cubicBezTo>
                <a:cubicBezTo>
                  <a:pt x="9532" y="2001"/>
                  <a:pt x="9589" y="2018"/>
                  <a:pt x="9612" y="2018"/>
                </a:cubicBezTo>
                <a:cubicBezTo>
                  <a:pt x="9635" y="2018"/>
                  <a:pt x="9659" y="2026"/>
                  <a:pt x="9664" y="2035"/>
                </a:cubicBezTo>
                <a:cubicBezTo>
                  <a:pt x="9669" y="2044"/>
                  <a:pt x="9687" y="2054"/>
                  <a:pt x="9705" y="2059"/>
                </a:cubicBezTo>
                <a:cubicBezTo>
                  <a:pt x="9723" y="2063"/>
                  <a:pt x="9759" y="2083"/>
                  <a:pt x="9786" y="2103"/>
                </a:cubicBezTo>
                <a:cubicBezTo>
                  <a:pt x="9839" y="2141"/>
                  <a:pt x="9847" y="2170"/>
                  <a:pt x="9822" y="2236"/>
                </a:cubicBezTo>
                <a:cubicBezTo>
                  <a:pt x="9813" y="2258"/>
                  <a:pt x="9812" y="2314"/>
                  <a:pt x="9817" y="2361"/>
                </a:cubicBezTo>
                <a:cubicBezTo>
                  <a:pt x="9827" y="2444"/>
                  <a:pt x="9828" y="2446"/>
                  <a:pt x="9882" y="2466"/>
                </a:cubicBezTo>
                <a:cubicBezTo>
                  <a:pt x="9912" y="2477"/>
                  <a:pt x="9942" y="2498"/>
                  <a:pt x="9950" y="2512"/>
                </a:cubicBezTo>
                <a:cubicBezTo>
                  <a:pt x="9958" y="2526"/>
                  <a:pt x="9981" y="2538"/>
                  <a:pt x="10002" y="2540"/>
                </a:cubicBezTo>
                <a:cubicBezTo>
                  <a:pt x="10009" y="2541"/>
                  <a:pt x="10014" y="2542"/>
                  <a:pt x="10019" y="2543"/>
                </a:cubicBezTo>
                <a:cubicBezTo>
                  <a:pt x="10011" y="2537"/>
                  <a:pt x="10006" y="2529"/>
                  <a:pt x="10010" y="2520"/>
                </a:cubicBezTo>
                <a:cubicBezTo>
                  <a:pt x="10014" y="2512"/>
                  <a:pt x="10010" y="2501"/>
                  <a:pt x="10000" y="2495"/>
                </a:cubicBezTo>
                <a:cubicBezTo>
                  <a:pt x="9999" y="2494"/>
                  <a:pt x="9997" y="2491"/>
                  <a:pt x="9996" y="2490"/>
                </a:cubicBezTo>
                <a:lnTo>
                  <a:pt x="9969" y="2477"/>
                </a:lnTo>
                <a:lnTo>
                  <a:pt x="9985" y="2468"/>
                </a:lnTo>
                <a:cubicBezTo>
                  <a:pt x="9980" y="2450"/>
                  <a:pt x="9979" y="2426"/>
                  <a:pt x="9979" y="2405"/>
                </a:cubicBezTo>
                <a:cubicBezTo>
                  <a:pt x="9979" y="2404"/>
                  <a:pt x="9979" y="2404"/>
                  <a:pt x="9979" y="2403"/>
                </a:cubicBezTo>
                <a:cubicBezTo>
                  <a:pt x="9980" y="2384"/>
                  <a:pt x="9981" y="2367"/>
                  <a:pt x="9988" y="2361"/>
                </a:cubicBezTo>
                <a:cubicBezTo>
                  <a:pt x="10009" y="2341"/>
                  <a:pt x="10012" y="2250"/>
                  <a:pt x="9992" y="2235"/>
                </a:cubicBezTo>
                <a:cubicBezTo>
                  <a:pt x="9968" y="2217"/>
                  <a:pt x="9969" y="2200"/>
                  <a:pt x="9992" y="2183"/>
                </a:cubicBezTo>
                <a:cubicBezTo>
                  <a:pt x="10005" y="2173"/>
                  <a:pt x="10020" y="2175"/>
                  <a:pt x="10056" y="2189"/>
                </a:cubicBezTo>
                <a:cubicBezTo>
                  <a:pt x="10082" y="2200"/>
                  <a:pt x="10113" y="2207"/>
                  <a:pt x="10124" y="2205"/>
                </a:cubicBezTo>
                <a:cubicBezTo>
                  <a:pt x="10136" y="2203"/>
                  <a:pt x="10157" y="2210"/>
                  <a:pt x="10172" y="2221"/>
                </a:cubicBezTo>
                <a:cubicBezTo>
                  <a:pt x="10188" y="2231"/>
                  <a:pt x="10207" y="2238"/>
                  <a:pt x="10214" y="2235"/>
                </a:cubicBezTo>
                <a:cubicBezTo>
                  <a:pt x="10221" y="2232"/>
                  <a:pt x="10339" y="2236"/>
                  <a:pt x="10477" y="2244"/>
                </a:cubicBezTo>
                <a:cubicBezTo>
                  <a:pt x="10615" y="2253"/>
                  <a:pt x="10740" y="2256"/>
                  <a:pt x="10757" y="2251"/>
                </a:cubicBezTo>
                <a:cubicBezTo>
                  <a:pt x="10776" y="2245"/>
                  <a:pt x="10815" y="2248"/>
                  <a:pt x="10853" y="2259"/>
                </a:cubicBezTo>
                <a:cubicBezTo>
                  <a:pt x="10890" y="2269"/>
                  <a:pt x="10927" y="2273"/>
                  <a:pt x="10944" y="2268"/>
                </a:cubicBezTo>
                <a:cubicBezTo>
                  <a:pt x="10987" y="2255"/>
                  <a:pt x="11150" y="2249"/>
                  <a:pt x="11176" y="2260"/>
                </a:cubicBezTo>
                <a:cubicBezTo>
                  <a:pt x="11190" y="2266"/>
                  <a:pt x="11229" y="2264"/>
                  <a:pt x="11270" y="2255"/>
                </a:cubicBezTo>
                <a:cubicBezTo>
                  <a:pt x="11357" y="2236"/>
                  <a:pt x="11455" y="2226"/>
                  <a:pt x="11620" y="2219"/>
                </a:cubicBezTo>
                <a:cubicBezTo>
                  <a:pt x="11879" y="2209"/>
                  <a:pt x="11892" y="2211"/>
                  <a:pt x="11907" y="2296"/>
                </a:cubicBezTo>
                <a:cubicBezTo>
                  <a:pt x="11917" y="2354"/>
                  <a:pt x="11979" y="2439"/>
                  <a:pt x="12006" y="2432"/>
                </a:cubicBezTo>
                <a:cubicBezTo>
                  <a:pt x="12016" y="2429"/>
                  <a:pt x="12030" y="2406"/>
                  <a:pt x="12035" y="2381"/>
                </a:cubicBezTo>
                <a:cubicBezTo>
                  <a:pt x="12053" y="2296"/>
                  <a:pt x="12086" y="2256"/>
                  <a:pt x="12187" y="2205"/>
                </a:cubicBezTo>
                <a:cubicBezTo>
                  <a:pt x="12239" y="2178"/>
                  <a:pt x="12300" y="2153"/>
                  <a:pt x="12322" y="2150"/>
                </a:cubicBezTo>
                <a:cubicBezTo>
                  <a:pt x="12343" y="2146"/>
                  <a:pt x="12375" y="2139"/>
                  <a:pt x="12392" y="2134"/>
                </a:cubicBezTo>
                <a:cubicBezTo>
                  <a:pt x="12519" y="2096"/>
                  <a:pt x="12739" y="2069"/>
                  <a:pt x="12963" y="2063"/>
                </a:cubicBezTo>
                <a:cubicBezTo>
                  <a:pt x="13059" y="2061"/>
                  <a:pt x="13416" y="2093"/>
                  <a:pt x="13492" y="2111"/>
                </a:cubicBezTo>
                <a:cubicBezTo>
                  <a:pt x="13520" y="2117"/>
                  <a:pt x="13565" y="2128"/>
                  <a:pt x="13593" y="2134"/>
                </a:cubicBezTo>
                <a:cubicBezTo>
                  <a:pt x="13621" y="2141"/>
                  <a:pt x="13664" y="2145"/>
                  <a:pt x="13689" y="2145"/>
                </a:cubicBezTo>
                <a:cubicBezTo>
                  <a:pt x="13713" y="2145"/>
                  <a:pt x="13751" y="2153"/>
                  <a:pt x="13772" y="2163"/>
                </a:cubicBezTo>
                <a:cubicBezTo>
                  <a:pt x="13793" y="2172"/>
                  <a:pt x="13838" y="2180"/>
                  <a:pt x="13873" y="2180"/>
                </a:cubicBezTo>
                <a:cubicBezTo>
                  <a:pt x="13909" y="2180"/>
                  <a:pt x="13968" y="2190"/>
                  <a:pt x="14004" y="2202"/>
                </a:cubicBezTo>
                <a:cubicBezTo>
                  <a:pt x="14040" y="2214"/>
                  <a:pt x="14109" y="2235"/>
                  <a:pt x="14160" y="2249"/>
                </a:cubicBezTo>
                <a:cubicBezTo>
                  <a:pt x="14287" y="2284"/>
                  <a:pt x="14297" y="2289"/>
                  <a:pt x="14303" y="2320"/>
                </a:cubicBezTo>
                <a:cubicBezTo>
                  <a:pt x="14306" y="2335"/>
                  <a:pt x="14314" y="2353"/>
                  <a:pt x="14321" y="2359"/>
                </a:cubicBezTo>
                <a:cubicBezTo>
                  <a:pt x="14332" y="2367"/>
                  <a:pt x="14334" y="2382"/>
                  <a:pt x="14332" y="2399"/>
                </a:cubicBezTo>
                <a:cubicBezTo>
                  <a:pt x="14333" y="2404"/>
                  <a:pt x="14330" y="2412"/>
                  <a:pt x="14326" y="2419"/>
                </a:cubicBezTo>
                <a:cubicBezTo>
                  <a:pt x="14312" y="2456"/>
                  <a:pt x="14280" y="2500"/>
                  <a:pt x="14239" y="2526"/>
                </a:cubicBezTo>
                <a:cubicBezTo>
                  <a:pt x="14225" y="2535"/>
                  <a:pt x="14214" y="2549"/>
                  <a:pt x="14214" y="2558"/>
                </a:cubicBezTo>
                <a:cubicBezTo>
                  <a:pt x="14214" y="2566"/>
                  <a:pt x="14202" y="2579"/>
                  <a:pt x="14187" y="2587"/>
                </a:cubicBezTo>
                <a:cubicBezTo>
                  <a:pt x="14171" y="2596"/>
                  <a:pt x="14154" y="2612"/>
                  <a:pt x="14149" y="2622"/>
                </a:cubicBezTo>
                <a:cubicBezTo>
                  <a:pt x="14144" y="2633"/>
                  <a:pt x="14117" y="2644"/>
                  <a:pt x="14089" y="2649"/>
                </a:cubicBezTo>
                <a:cubicBezTo>
                  <a:pt x="14058" y="2654"/>
                  <a:pt x="14000" y="2685"/>
                  <a:pt x="13942" y="2726"/>
                </a:cubicBezTo>
                <a:cubicBezTo>
                  <a:pt x="13889" y="2763"/>
                  <a:pt x="13840" y="2794"/>
                  <a:pt x="13832" y="2794"/>
                </a:cubicBezTo>
                <a:cubicBezTo>
                  <a:pt x="13824" y="2794"/>
                  <a:pt x="13778" y="2816"/>
                  <a:pt x="13730" y="2844"/>
                </a:cubicBezTo>
                <a:cubicBezTo>
                  <a:pt x="13651" y="2890"/>
                  <a:pt x="13572" y="2916"/>
                  <a:pt x="13537" y="2910"/>
                </a:cubicBezTo>
                <a:cubicBezTo>
                  <a:pt x="13529" y="2909"/>
                  <a:pt x="13503" y="2915"/>
                  <a:pt x="13471" y="2923"/>
                </a:cubicBezTo>
                <a:cubicBezTo>
                  <a:pt x="13465" y="2927"/>
                  <a:pt x="13452" y="2931"/>
                  <a:pt x="13438" y="2932"/>
                </a:cubicBezTo>
                <a:cubicBezTo>
                  <a:pt x="13406" y="2941"/>
                  <a:pt x="13371" y="2951"/>
                  <a:pt x="13334" y="2964"/>
                </a:cubicBezTo>
                <a:cubicBezTo>
                  <a:pt x="13290" y="2978"/>
                  <a:pt x="13242" y="2990"/>
                  <a:pt x="13226" y="2990"/>
                </a:cubicBezTo>
                <a:cubicBezTo>
                  <a:pt x="13222" y="2990"/>
                  <a:pt x="13215" y="2991"/>
                  <a:pt x="13209" y="2992"/>
                </a:cubicBezTo>
                <a:cubicBezTo>
                  <a:pt x="13203" y="2993"/>
                  <a:pt x="13189" y="2998"/>
                  <a:pt x="13178" y="3000"/>
                </a:cubicBezTo>
                <a:cubicBezTo>
                  <a:pt x="13168" y="3003"/>
                  <a:pt x="13158" y="3004"/>
                  <a:pt x="13149" y="3008"/>
                </a:cubicBezTo>
                <a:cubicBezTo>
                  <a:pt x="13123" y="3018"/>
                  <a:pt x="13059" y="3032"/>
                  <a:pt x="13006" y="3038"/>
                </a:cubicBezTo>
                <a:cubicBezTo>
                  <a:pt x="12954" y="3043"/>
                  <a:pt x="12876" y="3055"/>
                  <a:pt x="12834" y="3064"/>
                </a:cubicBezTo>
                <a:cubicBezTo>
                  <a:pt x="12792" y="3074"/>
                  <a:pt x="12757" y="3082"/>
                  <a:pt x="12757" y="3082"/>
                </a:cubicBezTo>
                <a:cubicBezTo>
                  <a:pt x="12757" y="3081"/>
                  <a:pt x="12736" y="3076"/>
                  <a:pt x="12712" y="3072"/>
                </a:cubicBezTo>
                <a:cubicBezTo>
                  <a:pt x="12708" y="3072"/>
                  <a:pt x="12705" y="3070"/>
                  <a:pt x="12701" y="3069"/>
                </a:cubicBezTo>
                <a:cubicBezTo>
                  <a:pt x="12666" y="3066"/>
                  <a:pt x="12649" y="3055"/>
                  <a:pt x="12651" y="3039"/>
                </a:cubicBezTo>
                <a:cubicBezTo>
                  <a:pt x="12651" y="3039"/>
                  <a:pt x="12650" y="3038"/>
                  <a:pt x="12649" y="3038"/>
                </a:cubicBezTo>
                <a:cubicBezTo>
                  <a:pt x="12639" y="3023"/>
                  <a:pt x="12599" y="2987"/>
                  <a:pt x="12560" y="2957"/>
                </a:cubicBezTo>
                <a:cubicBezTo>
                  <a:pt x="12521" y="2928"/>
                  <a:pt x="12490" y="2897"/>
                  <a:pt x="12490" y="2890"/>
                </a:cubicBezTo>
                <a:cubicBezTo>
                  <a:pt x="12481" y="2883"/>
                  <a:pt x="12475" y="2877"/>
                  <a:pt x="12467" y="2871"/>
                </a:cubicBezTo>
                <a:cubicBezTo>
                  <a:pt x="12465" y="2870"/>
                  <a:pt x="12466" y="2870"/>
                  <a:pt x="12465" y="2869"/>
                </a:cubicBezTo>
                <a:cubicBezTo>
                  <a:pt x="12450" y="2866"/>
                  <a:pt x="12407" y="2835"/>
                  <a:pt x="12369" y="2800"/>
                </a:cubicBezTo>
                <a:cubicBezTo>
                  <a:pt x="12349" y="2781"/>
                  <a:pt x="12327" y="2764"/>
                  <a:pt x="12305" y="2750"/>
                </a:cubicBezTo>
                <a:cubicBezTo>
                  <a:pt x="12304" y="2749"/>
                  <a:pt x="12303" y="2748"/>
                  <a:pt x="12303" y="2748"/>
                </a:cubicBezTo>
                <a:cubicBezTo>
                  <a:pt x="12302" y="2747"/>
                  <a:pt x="12302" y="2747"/>
                  <a:pt x="12301" y="2746"/>
                </a:cubicBezTo>
                <a:cubicBezTo>
                  <a:pt x="12280" y="2733"/>
                  <a:pt x="12259" y="2723"/>
                  <a:pt x="12243" y="2718"/>
                </a:cubicBezTo>
                <a:cubicBezTo>
                  <a:pt x="12211" y="2709"/>
                  <a:pt x="12185" y="2696"/>
                  <a:pt x="12185" y="2690"/>
                </a:cubicBezTo>
                <a:cubicBezTo>
                  <a:pt x="12185" y="2670"/>
                  <a:pt x="12103" y="2587"/>
                  <a:pt x="12077" y="2580"/>
                </a:cubicBezTo>
                <a:cubicBezTo>
                  <a:pt x="12063" y="2576"/>
                  <a:pt x="12024" y="2584"/>
                  <a:pt x="11992" y="2597"/>
                </a:cubicBezTo>
                <a:lnTo>
                  <a:pt x="11934" y="2621"/>
                </a:lnTo>
                <a:lnTo>
                  <a:pt x="11894" y="2587"/>
                </a:lnTo>
                <a:cubicBezTo>
                  <a:pt x="11848" y="2549"/>
                  <a:pt x="11788" y="2515"/>
                  <a:pt x="11766" y="2515"/>
                </a:cubicBezTo>
                <a:cubicBezTo>
                  <a:pt x="11758" y="2515"/>
                  <a:pt x="11755" y="2530"/>
                  <a:pt x="11755" y="2548"/>
                </a:cubicBezTo>
                <a:cubicBezTo>
                  <a:pt x="11755" y="2549"/>
                  <a:pt x="11755" y="2549"/>
                  <a:pt x="11755" y="2550"/>
                </a:cubicBezTo>
                <a:cubicBezTo>
                  <a:pt x="11758" y="2558"/>
                  <a:pt x="11757" y="2567"/>
                  <a:pt x="11755" y="2576"/>
                </a:cubicBezTo>
                <a:cubicBezTo>
                  <a:pt x="11755" y="2594"/>
                  <a:pt x="11751" y="2610"/>
                  <a:pt x="11745" y="2613"/>
                </a:cubicBezTo>
                <a:cubicBezTo>
                  <a:pt x="11736" y="2617"/>
                  <a:pt x="11630" y="2626"/>
                  <a:pt x="11506" y="2632"/>
                </a:cubicBezTo>
                <a:cubicBezTo>
                  <a:pt x="11404" y="2636"/>
                  <a:pt x="11346" y="2638"/>
                  <a:pt x="11309" y="2636"/>
                </a:cubicBezTo>
                <a:cubicBezTo>
                  <a:pt x="11302" y="2636"/>
                  <a:pt x="11296" y="2636"/>
                  <a:pt x="11290" y="2635"/>
                </a:cubicBezTo>
                <a:cubicBezTo>
                  <a:pt x="11273" y="2633"/>
                  <a:pt x="11258" y="2630"/>
                  <a:pt x="11249" y="2625"/>
                </a:cubicBezTo>
                <a:cubicBezTo>
                  <a:pt x="11233" y="2617"/>
                  <a:pt x="11219" y="2613"/>
                  <a:pt x="11205" y="2611"/>
                </a:cubicBezTo>
                <a:cubicBezTo>
                  <a:pt x="11200" y="2611"/>
                  <a:pt x="11193" y="2610"/>
                  <a:pt x="11187" y="2610"/>
                </a:cubicBezTo>
                <a:cubicBezTo>
                  <a:pt x="11171" y="2611"/>
                  <a:pt x="11159" y="2618"/>
                  <a:pt x="11149" y="2632"/>
                </a:cubicBezTo>
                <a:cubicBezTo>
                  <a:pt x="11138" y="2648"/>
                  <a:pt x="11109" y="2651"/>
                  <a:pt x="11041" y="2650"/>
                </a:cubicBezTo>
                <a:cubicBezTo>
                  <a:pt x="11028" y="2655"/>
                  <a:pt x="11010" y="2654"/>
                  <a:pt x="10992" y="2649"/>
                </a:cubicBezTo>
                <a:cubicBezTo>
                  <a:pt x="10984" y="2649"/>
                  <a:pt x="10985" y="2649"/>
                  <a:pt x="10977" y="2649"/>
                </a:cubicBezTo>
                <a:cubicBezTo>
                  <a:pt x="10790" y="2642"/>
                  <a:pt x="10663" y="2629"/>
                  <a:pt x="10620" y="2611"/>
                </a:cubicBezTo>
                <a:cubicBezTo>
                  <a:pt x="10603" y="2604"/>
                  <a:pt x="10505" y="2592"/>
                  <a:pt x="10400" y="2584"/>
                </a:cubicBezTo>
                <a:cubicBezTo>
                  <a:pt x="10296" y="2577"/>
                  <a:pt x="10188" y="2564"/>
                  <a:pt x="10162" y="2554"/>
                </a:cubicBezTo>
                <a:cubicBezTo>
                  <a:pt x="10124" y="2541"/>
                  <a:pt x="10106" y="2539"/>
                  <a:pt x="10081" y="2550"/>
                </a:cubicBezTo>
                <a:cubicBezTo>
                  <a:pt x="10066" y="2556"/>
                  <a:pt x="10052" y="2556"/>
                  <a:pt x="10039" y="2553"/>
                </a:cubicBezTo>
                <a:cubicBezTo>
                  <a:pt x="10049" y="2562"/>
                  <a:pt x="10043" y="2577"/>
                  <a:pt x="10021" y="2598"/>
                </a:cubicBezTo>
                <a:lnTo>
                  <a:pt x="9992" y="2625"/>
                </a:lnTo>
                <a:lnTo>
                  <a:pt x="9946" y="2600"/>
                </a:lnTo>
                <a:cubicBezTo>
                  <a:pt x="9920" y="2586"/>
                  <a:pt x="9893" y="2573"/>
                  <a:pt x="9886" y="2573"/>
                </a:cubicBezTo>
                <a:cubicBezTo>
                  <a:pt x="9867" y="2573"/>
                  <a:pt x="9807" y="2638"/>
                  <a:pt x="9807" y="2658"/>
                </a:cubicBezTo>
                <a:cubicBezTo>
                  <a:pt x="9807" y="2668"/>
                  <a:pt x="9790" y="2685"/>
                  <a:pt x="9772" y="2694"/>
                </a:cubicBezTo>
                <a:cubicBezTo>
                  <a:pt x="9753" y="2704"/>
                  <a:pt x="9728" y="2727"/>
                  <a:pt x="9716" y="2745"/>
                </a:cubicBezTo>
                <a:cubicBezTo>
                  <a:pt x="9703" y="2763"/>
                  <a:pt x="9659" y="2816"/>
                  <a:pt x="9618" y="2863"/>
                </a:cubicBezTo>
                <a:cubicBezTo>
                  <a:pt x="9578" y="2909"/>
                  <a:pt x="9536" y="2961"/>
                  <a:pt x="9527" y="2978"/>
                </a:cubicBezTo>
                <a:cubicBezTo>
                  <a:pt x="9518" y="2994"/>
                  <a:pt x="9492" y="3025"/>
                  <a:pt x="9469" y="3045"/>
                </a:cubicBezTo>
                <a:cubicBezTo>
                  <a:pt x="9446" y="3066"/>
                  <a:pt x="9419" y="3104"/>
                  <a:pt x="9409" y="3129"/>
                </a:cubicBezTo>
                <a:cubicBezTo>
                  <a:pt x="9396" y="3161"/>
                  <a:pt x="9373" y="3184"/>
                  <a:pt x="9332" y="3204"/>
                </a:cubicBezTo>
                <a:cubicBezTo>
                  <a:pt x="9300" y="3221"/>
                  <a:pt x="9268" y="3232"/>
                  <a:pt x="9261" y="3231"/>
                </a:cubicBezTo>
                <a:cubicBezTo>
                  <a:pt x="9183" y="3222"/>
                  <a:pt x="9130" y="3210"/>
                  <a:pt x="9108" y="3195"/>
                </a:cubicBezTo>
                <a:cubicBezTo>
                  <a:pt x="9082" y="3177"/>
                  <a:pt x="9046" y="3169"/>
                  <a:pt x="8853" y="3135"/>
                </a:cubicBezTo>
                <a:cubicBezTo>
                  <a:pt x="8802" y="3126"/>
                  <a:pt x="8722" y="3107"/>
                  <a:pt x="8674" y="3094"/>
                </a:cubicBezTo>
                <a:cubicBezTo>
                  <a:pt x="8574" y="3067"/>
                  <a:pt x="8523" y="3066"/>
                  <a:pt x="8496" y="3086"/>
                </a:cubicBezTo>
                <a:cubicBezTo>
                  <a:pt x="8480" y="3098"/>
                  <a:pt x="8473" y="3097"/>
                  <a:pt x="8458" y="3083"/>
                </a:cubicBezTo>
                <a:cubicBezTo>
                  <a:pt x="8422" y="3048"/>
                  <a:pt x="8343" y="3012"/>
                  <a:pt x="8299" y="3012"/>
                </a:cubicBezTo>
                <a:cubicBezTo>
                  <a:pt x="8274" y="3012"/>
                  <a:pt x="8248" y="3008"/>
                  <a:pt x="8243" y="3001"/>
                </a:cubicBezTo>
                <a:cubicBezTo>
                  <a:pt x="8238" y="2995"/>
                  <a:pt x="8212" y="2990"/>
                  <a:pt x="8185" y="2990"/>
                </a:cubicBezTo>
                <a:cubicBezTo>
                  <a:pt x="8131" y="2990"/>
                  <a:pt x="8097" y="2972"/>
                  <a:pt x="8108" y="2949"/>
                </a:cubicBezTo>
                <a:cubicBezTo>
                  <a:pt x="8115" y="2935"/>
                  <a:pt x="8007" y="2898"/>
                  <a:pt x="7958" y="2898"/>
                </a:cubicBezTo>
                <a:cubicBezTo>
                  <a:pt x="7945" y="2898"/>
                  <a:pt x="7928" y="2891"/>
                  <a:pt x="7923" y="2885"/>
                </a:cubicBezTo>
                <a:cubicBezTo>
                  <a:pt x="7918" y="2878"/>
                  <a:pt x="7886" y="2863"/>
                  <a:pt x="7853" y="2850"/>
                </a:cubicBezTo>
                <a:cubicBezTo>
                  <a:pt x="7820" y="2838"/>
                  <a:pt x="7793" y="2820"/>
                  <a:pt x="7793" y="2811"/>
                </a:cubicBezTo>
                <a:cubicBezTo>
                  <a:pt x="7793" y="2802"/>
                  <a:pt x="7780" y="2794"/>
                  <a:pt x="7763" y="2794"/>
                </a:cubicBezTo>
                <a:cubicBezTo>
                  <a:pt x="7747" y="2794"/>
                  <a:pt x="7715" y="2781"/>
                  <a:pt x="7691" y="2767"/>
                </a:cubicBezTo>
                <a:cubicBezTo>
                  <a:pt x="7667" y="2752"/>
                  <a:pt x="7628" y="2734"/>
                  <a:pt x="7604" y="2724"/>
                </a:cubicBezTo>
                <a:cubicBezTo>
                  <a:pt x="7580" y="2715"/>
                  <a:pt x="7555" y="2695"/>
                  <a:pt x="7548" y="2680"/>
                </a:cubicBezTo>
                <a:cubicBezTo>
                  <a:pt x="7541" y="2666"/>
                  <a:pt x="7518" y="2651"/>
                  <a:pt x="7498" y="2647"/>
                </a:cubicBezTo>
                <a:cubicBezTo>
                  <a:pt x="7475" y="2643"/>
                  <a:pt x="7438" y="2616"/>
                  <a:pt x="7405" y="2578"/>
                </a:cubicBezTo>
                <a:cubicBezTo>
                  <a:pt x="7374" y="2544"/>
                  <a:pt x="7337" y="2509"/>
                  <a:pt x="7319" y="2501"/>
                </a:cubicBezTo>
                <a:cubicBezTo>
                  <a:pt x="7278" y="2482"/>
                  <a:pt x="7228" y="2398"/>
                  <a:pt x="7228" y="2344"/>
                </a:cubicBezTo>
                <a:cubicBezTo>
                  <a:pt x="7228" y="2320"/>
                  <a:pt x="7221" y="2294"/>
                  <a:pt x="7212" y="2287"/>
                </a:cubicBezTo>
                <a:cubicBezTo>
                  <a:pt x="7187" y="2268"/>
                  <a:pt x="7207" y="2235"/>
                  <a:pt x="7241" y="2240"/>
                </a:cubicBezTo>
                <a:cubicBezTo>
                  <a:pt x="7281" y="2245"/>
                  <a:pt x="7380" y="2203"/>
                  <a:pt x="7432" y="2159"/>
                </a:cubicBezTo>
                <a:cubicBezTo>
                  <a:pt x="7456" y="2139"/>
                  <a:pt x="7490" y="2120"/>
                  <a:pt x="7508" y="2115"/>
                </a:cubicBezTo>
                <a:cubicBezTo>
                  <a:pt x="7527" y="2111"/>
                  <a:pt x="7552" y="2101"/>
                  <a:pt x="7564" y="2093"/>
                </a:cubicBezTo>
                <a:cubicBezTo>
                  <a:pt x="7577" y="2085"/>
                  <a:pt x="7603" y="2074"/>
                  <a:pt x="7624" y="2070"/>
                </a:cubicBezTo>
                <a:cubicBezTo>
                  <a:pt x="7645" y="2065"/>
                  <a:pt x="7702" y="2048"/>
                  <a:pt x="7749" y="2030"/>
                </a:cubicBezTo>
                <a:cubicBezTo>
                  <a:pt x="7853" y="1991"/>
                  <a:pt x="8082" y="1943"/>
                  <a:pt x="8236" y="1928"/>
                </a:cubicBezTo>
                <a:cubicBezTo>
                  <a:pt x="8297" y="1922"/>
                  <a:pt x="8537" y="1919"/>
                  <a:pt x="8774" y="1920"/>
                </a:cubicBezTo>
                <a:close/>
                <a:moveTo>
                  <a:pt x="10988" y="2307"/>
                </a:moveTo>
                <a:cubicBezTo>
                  <a:pt x="10967" y="2307"/>
                  <a:pt x="10952" y="2310"/>
                  <a:pt x="10956" y="2315"/>
                </a:cubicBezTo>
                <a:cubicBezTo>
                  <a:pt x="10960" y="2320"/>
                  <a:pt x="10979" y="2325"/>
                  <a:pt x="11000" y="2325"/>
                </a:cubicBezTo>
                <a:cubicBezTo>
                  <a:pt x="11021" y="2325"/>
                  <a:pt x="11035" y="2320"/>
                  <a:pt x="11031" y="2315"/>
                </a:cubicBezTo>
                <a:cubicBezTo>
                  <a:pt x="11027" y="2310"/>
                  <a:pt x="11008" y="2307"/>
                  <a:pt x="10988" y="2307"/>
                </a:cubicBezTo>
                <a:close/>
                <a:moveTo>
                  <a:pt x="11131" y="2310"/>
                </a:moveTo>
                <a:cubicBezTo>
                  <a:pt x="11096" y="2315"/>
                  <a:pt x="11096" y="2315"/>
                  <a:pt x="11135" y="2317"/>
                </a:cubicBezTo>
                <a:cubicBezTo>
                  <a:pt x="11157" y="2318"/>
                  <a:pt x="11185" y="2326"/>
                  <a:pt x="11195" y="2336"/>
                </a:cubicBezTo>
                <a:cubicBezTo>
                  <a:pt x="11217" y="2356"/>
                  <a:pt x="11249" y="2358"/>
                  <a:pt x="11263" y="2340"/>
                </a:cubicBezTo>
                <a:cubicBezTo>
                  <a:pt x="11280" y="2320"/>
                  <a:pt x="11245" y="2301"/>
                  <a:pt x="11220" y="2317"/>
                </a:cubicBezTo>
                <a:cubicBezTo>
                  <a:pt x="11205" y="2326"/>
                  <a:pt x="11194" y="2325"/>
                  <a:pt x="11183" y="2317"/>
                </a:cubicBezTo>
                <a:cubicBezTo>
                  <a:pt x="11174" y="2310"/>
                  <a:pt x="11150" y="2308"/>
                  <a:pt x="11131" y="2310"/>
                </a:cubicBezTo>
                <a:close/>
                <a:moveTo>
                  <a:pt x="11927" y="2504"/>
                </a:moveTo>
                <a:cubicBezTo>
                  <a:pt x="11910" y="2504"/>
                  <a:pt x="11896" y="2509"/>
                  <a:pt x="11896" y="2515"/>
                </a:cubicBezTo>
                <a:cubicBezTo>
                  <a:pt x="11896" y="2520"/>
                  <a:pt x="11901" y="2523"/>
                  <a:pt x="11909" y="2525"/>
                </a:cubicBezTo>
                <a:cubicBezTo>
                  <a:pt x="11919" y="2524"/>
                  <a:pt x="11932" y="2522"/>
                  <a:pt x="11948" y="2517"/>
                </a:cubicBezTo>
                <a:cubicBezTo>
                  <a:pt x="11948" y="2516"/>
                  <a:pt x="11950" y="2515"/>
                  <a:pt x="11950" y="2515"/>
                </a:cubicBezTo>
                <a:cubicBezTo>
                  <a:pt x="11955" y="2509"/>
                  <a:pt x="11945" y="2504"/>
                  <a:pt x="11927" y="2504"/>
                </a:cubicBezTo>
                <a:close/>
                <a:moveTo>
                  <a:pt x="5747" y="2685"/>
                </a:moveTo>
                <a:cubicBezTo>
                  <a:pt x="5751" y="2686"/>
                  <a:pt x="5756" y="2687"/>
                  <a:pt x="5759" y="2690"/>
                </a:cubicBezTo>
                <a:cubicBezTo>
                  <a:pt x="5770" y="2697"/>
                  <a:pt x="5785" y="2700"/>
                  <a:pt x="5793" y="2696"/>
                </a:cubicBezTo>
                <a:cubicBezTo>
                  <a:pt x="5809" y="2688"/>
                  <a:pt x="5871" y="2721"/>
                  <a:pt x="5871" y="2737"/>
                </a:cubicBezTo>
                <a:cubicBezTo>
                  <a:pt x="5871" y="2775"/>
                  <a:pt x="6169" y="3057"/>
                  <a:pt x="6251" y="3096"/>
                </a:cubicBezTo>
                <a:cubicBezTo>
                  <a:pt x="6273" y="3106"/>
                  <a:pt x="6322" y="3139"/>
                  <a:pt x="6359" y="3168"/>
                </a:cubicBezTo>
                <a:cubicBezTo>
                  <a:pt x="6396" y="3198"/>
                  <a:pt x="6436" y="3222"/>
                  <a:pt x="6446" y="3222"/>
                </a:cubicBezTo>
                <a:cubicBezTo>
                  <a:pt x="6457" y="3222"/>
                  <a:pt x="6487" y="3236"/>
                  <a:pt x="6515" y="3255"/>
                </a:cubicBezTo>
                <a:cubicBezTo>
                  <a:pt x="6542" y="3273"/>
                  <a:pt x="6590" y="3296"/>
                  <a:pt x="6620" y="3305"/>
                </a:cubicBezTo>
                <a:cubicBezTo>
                  <a:pt x="6669" y="3321"/>
                  <a:pt x="6783" y="3389"/>
                  <a:pt x="6871" y="3453"/>
                </a:cubicBezTo>
                <a:cubicBezTo>
                  <a:pt x="6891" y="3468"/>
                  <a:pt x="6924" y="3477"/>
                  <a:pt x="6958" y="3477"/>
                </a:cubicBezTo>
                <a:cubicBezTo>
                  <a:pt x="6989" y="3477"/>
                  <a:pt x="7018" y="3480"/>
                  <a:pt x="7023" y="3486"/>
                </a:cubicBezTo>
                <a:cubicBezTo>
                  <a:pt x="7031" y="3496"/>
                  <a:pt x="7150" y="3541"/>
                  <a:pt x="7463" y="3653"/>
                </a:cubicBezTo>
                <a:cubicBezTo>
                  <a:pt x="7528" y="3676"/>
                  <a:pt x="7595" y="3695"/>
                  <a:pt x="7612" y="3695"/>
                </a:cubicBezTo>
                <a:cubicBezTo>
                  <a:pt x="7629" y="3695"/>
                  <a:pt x="7703" y="3713"/>
                  <a:pt x="7776" y="3735"/>
                </a:cubicBezTo>
                <a:cubicBezTo>
                  <a:pt x="7928" y="3780"/>
                  <a:pt x="8215" y="3836"/>
                  <a:pt x="8305" y="3836"/>
                </a:cubicBezTo>
                <a:cubicBezTo>
                  <a:pt x="8339" y="3836"/>
                  <a:pt x="8374" y="3839"/>
                  <a:pt x="8382" y="3845"/>
                </a:cubicBezTo>
                <a:cubicBezTo>
                  <a:pt x="8403" y="3860"/>
                  <a:pt x="8716" y="3881"/>
                  <a:pt x="9052" y="3889"/>
                </a:cubicBezTo>
                <a:cubicBezTo>
                  <a:pt x="9372" y="3897"/>
                  <a:pt x="9388" y="3900"/>
                  <a:pt x="9436" y="3971"/>
                </a:cubicBezTo>
                <a:cubicBezTo>
                  <a:pt x="9452" y="3995"/>
                  <a:pt x="9484" y="4039"/>
                  <a:pt x="9506" y="4068"/>
                </a:cubicBezTo>
                <a:cubicBezTo>
                  <a:pt x="9544" y="4119"/>
                  <a:pt x="9544" y="4125"/>
                  <a:pt x="9529" y="4196"/>
                </a:cubicBezTo>
                <a:cubicBezTo>
                  <a:pt x="9520" y="4241"/>
                  <a:pt x="9519" y="4288"/>
                  <a:pt x="9527" y="4311"/>
                </a:cubicBezTo>
                <a:cubicBezTo>
                  <a:pt x="9542" y="4356"/>
                  <a:pt x="9527" y="4454"/>
                  <a:pt x="9500" y="4479"/>
                </a:cubicBezTo>
                <a:cubicBezTo>
                  <a:pt x="9478" y="4499"/>
                  <a:pt x="9388" y="4530"/>
                  <a:pt x="9351" y="4530"/>
                </a:cubicBezTo>
                <a:cubicBezTo>
                  <a:pt x="9336" y="4530"/>
                  <a:pt x="9290" y="4541"/>
                  <a:pt x="9249" y="4556"/>
                </a:cubicBezTo>
                <a:cubicBezTo>
                  <a:pt x="9145" y="4594"/>
                  <a:pt x="9099" y="4605"/>
                  <a:pt x="8967" y="4627"/>
                </a:cubicBezTo>
                <a:cubicBezTo>
                  <a:pt x="8904" y="4638"/>
                  <a:pt x="8821" y="4654"/>
                  <a:pt x="8782" y="4663"/>
                </a:cubicBezTo>
                <a:cubicBezTo>
                  <a:pt x="8743" y="4672"/>
                  <a:pt x="8702" y="4681"/>
                  <a:pt x="8691" y="4681"/>
                </a:cubicBezTo>
                <a:cubicBezTo>
                  <a:pt x="8679" y="4681"/>
                  <a:pt x="8643" y="4690"/>
                  <a:pt x="8610" y="4703"/>
                </a:cubicBezTo>
                <a:cubicBezTo>
                  <a:pt x="8576" y="4715"/>
                  <a:pt x="8521" y="4726"/>
                  <a:pt x="8488" y="4726"/>
                </a:cubicBezTo>
                <a:cubicBezTo>
                  <a:pt x="8454" y="4727"/>
                  <a:pt x="8378" y="4732"/>
                  <a:pt x="8319" y="4739"/>
                </a:cubicBezTo>
                <a:cubicBezTo>
                  <a:pt x="8261" y="4746"/>
                  <a:pt x="8177" y="4753"/>
                  <a:pt x="8133" y="4755"/>
                </a:cubicBezTo>
                <a:cubicBezTo>
                  <a:pt x="8089" y="4757"/>
                  <a:pt x="8009" y="4769"/>
                  <a:pt x="7956" y="4781"/>
                </a:cubicBezTo>
                <a:cubicBezTo>
                  <a:pt x="7904" y="4794"/>
                  <a:pt x="7814" y="4813"/>
                  <a:pt x="7755" y="4824"/>
                </a:cubicBezTo>
                <a:cubicBezTo>
                  <a:pt x="7696" y="4835"/>
                  <a:pt x="7609" y="4851"/>
                  <a:pt x="7562" y="4860"/>
                </a:cubicBezTo>
                <a:cubicBezTo>
                  <a:pt x="7356" y="4900"/>
                  <a:pt x="7060" y="4921"/>
                  <a:pt x="7006" y="4900"/>
                </a:cubicBezTo>
                <a:cubicBezTo>
                  <a:pt x="6983" y="4890"/>
                  <a:pt x="6959" y="4889"/>
                  <a:pt x="6929" y="4896"/>
                </a:cubicBezTo>
                <a:cubicBezTo>
                  <a:pt x="6888" y="4907"/>
                  <a:pt x="6802" y="4898"/>
                  <a:pt x="6732" y="4876"/>
                </a:cubicBezTo>
                <a:cubicBezTo>
                  <a:pt x="6716" y="4871"/>
                  <a:pt x="6652" y="4855"/>
                  <a:pt x="6589" y="4841"/>
                </a:cubicBezTo>
                <a:cubicBezTo>
                  <a:pt x="6501" y="4821"/>
                  <a:pt x="6456" y="4802"/>
                  <a:pt x="6396" y="4761"/>
                </a:cubicBezTo>
                <a:cubicBezTo>
                  <a:pt x="6354" y="4732"/>
                  <a:pt x="6296" y="4698"/>
                  <a:pt x="6268" y="4685"/>
                </a:cubicBezTo>
                <a:cubicBezTo>
                  <a:pt x="6168" y="4641"/>
                  <a:pt x="6160" y="4637"/>
                  <a:pt x="6118" y="4607"/>
                </a:cubicBezTo>
                <a:cubicBezTo>
                  <a:pt x="6092" y="4588"/>
                  <a:pt x="6060" y="4576"/>
                  <a:pt x="6037" y="4578"/>
                </a:cubicBezTo>
                <a:cubicBezTo>
                  <a:pt x="6012" y="4581"/>
                  <a:pt x="5998" y="4574"/>
                  <a:pt x="5988" y="4556"/>
                </a:cubicBezTo>
                <a:cubicBezTo>
                  <a:pt x="5979" y="4542"/>
                  <a:pt x="5958" y="4528"/>
                  <a:pt x="5942" y="4526"/>
                </a:cubicBezTo>
                <a:cubicBezTo>
                  <a:pt x="5924" y="4525"/>
                  <a:pt x="5895" y="4500"/>
                  <a:pt x="5871" y="4468"/>
                </a:cubicBezTo>
                <a:cubicBezTo>
                  <a:pt x="5849" y="4438"/>
                  <a:pt x="5799" y="4388"/>
                  <a:pt x="5759" y="4358"/>
                </a:cubicBezTo>
                <a:cubicBezTo>
                  <a:pt x="5647" y="4273"/>
                  <a:pt x="5506" y="4145"/>
                  <a:pt x="5506" y="4128"/>
                </a:cubicBezTo>
                <a:cubicBezTo>
                  <a:pt x="5506" y="4120"/>
                  <a:pt x="5488" y="4101"/>
                  <a:pt x="5467" y="4087"/>
                </a:cubicBezTo>
                <a:cubicBezTo>
                  <a:pt x="5446" y="4074"/>
                  <a:pt x="5429" y="4052"/>
                  <a:pt x="5429" y="4040"/>
                </a:cubicBezTo>
                <a:cubicBezTo>
                  <a:pt x="5429" y="4028"/>
                  <a:pt x="5402" y="3998"/>
                  <a:pt x="5369" y="3974"/>
                </a:cubicBezTo>
                <a:cubicBezTo>
                  <a:pt x="5336" y="3950"/>
                  <a:pt x="5304" y="3915"/>
                  <a:pt x="5299" y="3897"/>
                </a:cubicBezTo>
                <a:cubicBezTo>
                  <a:pt x="5293" y="3879"/>
                  <a:pt x="5279" y="3844"/>
                  <a:pt x="5268" y="3820"/>
                </a:cubicBezTo>
                <a:cubicBezTo>
                  <a:pt x="5256" y="3796"/>
                  <a:pt x="5251" y="3777"/>
                  <a:pt x="5255" y="3777"/>
                </a:cubicBezTo>
                <a:cubicBezTo>
                  <a:pt x="5260" y="3777"/>
                  <a:pt x="5239" y="3749"/>
                  <a:pt x="5210" y="3716"/>
                </a:cubicBezTo>
                <a:cubicBezTo>
                  <a:pt x="5167" y="3668"/>
                  <a:pt x="5156" y="3644"/>
                  <a:pt x="5156" y="3601"/>
                </a:cubicBezTo>
                <a:cubicBezTo>
                  <a:pt x="5156" y="3571"/>
                  <a:pt x="5148" y="3545"/>
                  <a:pt x="5141" y="3541"/>
                </a:cubicBezTo>
                <a:cubicBezTo>
                  <a:pt x="5125" y="3534"/>
                  <a:pt x="5130" y="3231"/>
                  <a:pt x="5147" y="3181"/>
                </a:cubicBezTo>
                <a:cubicBezTo>
                  <a:pt x="5154" y="3162"/>
                  <a:pt x="5171" y="3135"/>
                  <a:pt x="5187" y="3119"/>
                </a:cubicBezTo>
                <a:cubicBezTo>
                  <a:pt x="5202" y="3104"/>
                  <a:pt x="5216" y="3084"/>
                  <a:pt x="5216" y="3075"/>
                </a:cubicBezTo>
                <a:cubicBezTo>
                  <a:pt x="5216" y="3067"/>
                  <a:pt x="5246" y="3028"/>
                  <a:pt x="5284" y="2989"/>
                </a:cubicBezTo>
                <a:cubicBezTo>
                  <a:pt x="5322" y="2950"/>
                  <a:pt x="5353" y="2911"/>
                  <a:pt x="5353" y="2902"/>
                </a:cubicBezTo>
                <a:cubicBezTo>
                  <a:pt x="5353" y="2865"/>
                  <a:pt x="5548" y="2735"/>
                  <a:pt x="5604" y="2735"/>
                </a:cubicBezTo>
                <a:cubicBezTo>
                  <a:pt x="5617" y="2735"/>
                  <a:pt x="5652" y="2723"/>
                  <a:pt x="5683" y="2707"/>
                </a:cubicBezTo>
                <a:cubicBezTo>
                  <a:pt x="5714" y="2691"/>
                  <a:pt x="5733" y="2683"/>
                  <a:pt x="5747" y="2685"/>
                </a:cubicBezTo>
                <a:close/>
                <a:moveTo>
                  <a:pt x="15927" y="2690"/>
                </a:moveTo>
                <a:cubicBezTo>
                  <a:pt x="15998" y="2689"/>
                  <a:pt x="16071" y="2753"/>
                  <a:pt x="16170" y="2899"/>
                </a:cubicBezTo>
                <a:cubicBezTo>
                  <a:pt x="16216" y="2967"/>
                  <a:pt x="16269" y="3037"/>
                  <a:pt x="16286" y="3053"/>
                </a:cubicBezTo>
                <a:cubicBezTo>
                  <a:pt x="16320" y="3086"/>
                  <a:pt x="16350" y="3147"/>
                  <a:pt x="16377" y="3236"/>
                </a:cubicBezTo>
                <a:cubicBezTo>
                  <a:pt x="16395" y="3293"/>
                  <a:pt x="16387" y="3372"/>
                  <a:pt x="16359" y="3412"/>
                </a:cubicBezTo>
                <a:cubicBezTo>
                  <a:pt x="16350" y="3425"/>
                  <a:pt x="16338" y="3471"/>
                  <a:pt x="16332" y="3516"/>
                </a:cubicBezTo>
                <a:cubicBezTo>
                  <a:pt x="16309" y="3677"/>
                  <a:pt x="16293" y="3710"/>
                  <a:pt x="16133" y="3887"/>
                </a:cubicBezTo>
                <a:cubicBezTo>
                  <a:pt x="16026" y="4006"/>
                  <a:pt x="15755" y="4229"/>
                  <a:pt x="15718" y="4229"/>
                </a:cubicBezTo>
                <a:cubicBezTo>
                  <a:pt x="15712" y="4229"/>
                  <a:pt x="15677" y="4246"/>
                  <a:pt x="15641" y="4268"/>
                </a:cubicBezTo>
                <a:cubicBezTo>
                  <a:pt x="15605" y="4291"/>
                  <a:pt x="15572" y="4309"/>
                  <a:pt x="15566" y="4309"/>
                </a:cubicBezTo>
                <a:cubicBezTo>
                  <a:pt x="15555" y="4309"/>
                  <a:pt x="15317" y="4411"/>
                  <a:pt x="15282" y="4430"/>
                </a:cubicBezTo>
                <a:cubicBezTo>
                  <a:pt x="15269" y="4438"/>
                  <a:pt x="15229" y="4451"/>
                  <a:pt x="15191" y="4460"/>
                </a:cubicBezTo>
                <a:cubicBezTo>
                  <a:pt x="15153" y="4469"/>
                  <a:pt x="15089" y="4488"/>
                  <a:pt x="15050" y="4503"/>
                </a:cubicBezTo>
                <a:cubicBezTo>
                  <a:pt x="15010" y="4517"/>
                  <a:pt x="14971" y="4530"/>
                  <a:pt x="14965" y="4530"/>
                </a:cubicBezTo>
                <a:cubicBezTo>
                  <a:pt x="14958" y="4530"/>
                  <a:pt x="14924" y="4539"/>
                  <a:pt x="14890" y="4552"/>
                </a:cubicBezTo>
                <a:cubicBezTo>
                  <a:pt x="14856" y="4564"/>
                  <a:pt x="14809" y="4577"/>
                  <a:pt x="14784" y="4582"/>
                </a:cubicBezTo>
                <a:cubicBezTo>
                  <a:pt x="14706" y="4595"/>
                  <a:pt x="14649" y="4613"/>
                  <a:pt x="14612" y="4638"/>
                </a:cubicBezTo>
                <a:cubicBezTo>
                  <a:pt x="14592" y="4652"/>
                  <a:pt x="14556" y="4663"/>
                  <a:pt x="14529" y="4663"/>
                </a:cubicBezTo>
                <a:cubicBezTo>
                  <a:pt x="14502" y="4664"/>
                  <a:pt x="14457" y="4669"/>
                  <a:pt x="14427" y="4673"/>
                </a:cubicBezTo>
                <a:cubicBezTo>
                  <a:pt x="14398" y="4677"/>
                  <a:pt x="14343" y="4682"/>
                  <a:pt x="14305" y="4685"/>
                </a:cubicBezTo>
                <a:cubicBezTo>
                  <a:pt x="14174" y="4698"/>
                  <a:pt x="14038" y="4698"/>
                  <a:pt x="13871" y="4689"/>
                </a:cubicBezTo>
                <a:cubicBezTo>
                  <a:pt x="13779" y="4683"/>
                  <a:pt x="13654" y="4677"/>
                  <a:pt x="13595" y="4674"/>
                </a:cubicBezTo>
                <a:cubicBezTo>
                  <a:pt x="13537" y="4672"/>
                  <a:pt x="13432" y="4664"/>
                  <a:pt x="13361" y="4657"/>
                </a:cubicBezTo>
                <a:cubicBezTo>
                  <a:pt x="13290" y="4650"/>
                  <a:pt x="13202" y="4642"/>
                  <a:pt x="13168" y="4640"/>
                </a:cubicBezTo>
                <a:cubicBezTo>
                  <a:pt x="13133" y="4638"/>
                  <a:pt x="13064" y="4625"/>
                  <a:pt x="13014" y="4611"/>
                </a:cubicBezTo>
                <a:cubicBezTo>
                  <a:pt x="12965" y="4598"/>
                  <a:pt x="12917" y="4588"/>
                  <a:pt x="12909" y="4589"/>
                </a:cubicBezTo>
                <a:cubicBezTo>
                  <a:pt x="12901" y="4591"/>
                  <a:pt x="12873" y="4583"/>
                  <a:pt x="12846" y="4572"/>
                </a:cubicBezTo>
                <a:cubicBezTo>
                  <a:pt x="12820" y="4561"/>
                  <a:pt x="12780" y="4553"/>
                  <a:pt x="12759" y="4553"/>
                </a:cubicBezTo>
                <a:cubicBezTo>
                  <a:pt x="12738" y="4553"/>
                  <a:pt x="12718" y="4548"/>
                  <a:pt x="12714" y="4542"/>
                </a:cubicBezTo>
                <a:cubicBezTo>
                  <a:pt x="12709" y="4537"/>
                  <a:pt x="12666" y="4529"/>
                  <a:pt x="12620" y="4525"/>
                </a:cubicBezTo>
                <a:cubicBezTo>
                  <a:pt x="12538" y="4517"/>
                  <a:pt x="12441" y="4473"/>
                  <a:pt x="12409" y="4429"/>
                </a:cubicBezTo>
                <a:cubicBezTo>
                  <a:pt x="12387" y="4400"/>
                  <a:pt x="12408" y="4331"/>
                  <a:pt x="12458" y="4267"/>
                </a:cubicBezTo>
                <a:cubicBezTo>
                  <a:pt x="12484" y="4233"/>
                  <a:pt x="12508" y="4192"/>
                  <a:pt x="12510" y="4177"/>
                </a:cubicBezTo>
                <a:cubicBezTo>
                  <a:pt x="12513" y="4162"/>
                  <a:pt x="12522" y="4143"/>
                  <a:pt x="12531" y="4135"/>
                </a:cubicBezTo>
                <a:cubicBezTo>
                  <a:pt x="12541" y="4126"/>
                  <a:pt x="12554" y="4103"/>
                  <a:pt x="12560" y="4084"/>
                </a:cubicBezTo>
                <a:cubicBezTo>
                  <a:pt x="12566" y="4065"/>
                  <a:pt x="12580" y="4039"/>
                  <a:pt x="12591" y="4026"/>
                </a:cubicBezTo>
                <a:cubicBezTo>
                  <a:pt x="12603" y="4013"/>
                  <a:pt x="12612" y="3996"/>
                  <a:pt x="12612" y="3985"/>
                </a:cubicBezTo>
                <a:cubicBezTo>
                  <a:pt x="12612" y="3975"/>
                  <a:pt x="12626" y="3952"/>
                  <a:pt x="12643" y="3936"/>
                </a:cubicBezTo>
                <a:cubicBezTo>
                  <a:pt x="12660" y="3920"/>
                  <a:pt x="12674" y="3899"/>
                  <a:pt x="12674" y="3889"/>
                </a:cubicBezTo>
                <a:cubicBezTo>
                  <a:pt x="12674" y="3861"/>
                  <a:pt x="12746" y="3787"/>
                  <a:pt x="12792" y="3768"/>
                </a:cubicBezTo>
                <a:cubicBezTo>
                  <a:pt x="12833" y="3751"/>
                  <a:pt x="13008" y="3738"/>
                  <a:pt x="13141" y="3741"/>
                </a:cubicBezTo>
                <a:cubicBezTo>
                  <a:pt x="13176" y="3742"/>
                  <a:pt x="13210" y="3737"/>
                  <a:pt x="13216" y="3730"/>
                </a:cubicBezTo>
                <a:cubicBezTo>
                  <a:pt x="13222" y="3723"/>
                  <a:pt x="13243" y="3721"/>
                  <a:pt x="13268" y="3725"/>
                </a:cubicBezTo>
                <a:cubicBezTo>
                  <a:pt x="13292" y="3729"/>
                  <a:pt x="13316" y="3728"/>
                  <a:pt x="13322" y="3721"/>
                </a:cubicBezTo>
                <a:cubicBezTo>
                  <a:pt x="13327" y="3714"/>
                  <a:pt x="13347" y="3708"/>
                  <a:pt x="13365" y="3708"/>
                </a:cubicBezTo>
                <a:cubicBezTo>
                  <a:pt x="13383" y="3708"/>
                  <a:pt x="13433" y="3695"/>
                  <a:pt x="13475" y="3680"/>
                </a:cubicBezTo>
                <a:cubicBezTo>
                  <a:pt x="13517" y="3665"/>
                  <a:pt x="13593" y="3650"/>
                  <a:pt x="13643" y="3645"/>
                </a:cubicBezTo>
                <a:cubicBezTo>
                  <a:pt x="13693" y="3640"/>
                  <a:pt x="13750" y="3628"/>
                  <a:pt x="13772" y="3620"/>
                </a:cubicBezTo>
                <a:cubicBezTo>
                  <a:pt x="13793" y="3612"/>
                  <a:pt x="13838" y="3602"/>
                  <a:pt x="13871" y="3598"/>
                </a:cubicBezTo>
                <a:cubicBezTo>
                  <a:pt x="13905" y="3593"/>
                  <a:pt x="13950" y="3581"/>
                  <a:pt x="13971" y="3571"/>
                </a:cubicBezTo>
                <a:cubicBezTo>
                  <a:pt x="14025" y="3545"/>
                  <a:pt x="14103" y="3522"/>
                  <a:pt x="14182" y="3511"/>
                </a:cubicBezTo>
                <a:cubicBezTo>
                  <a:pt x="14285" y="3497"/>
                  <a:pt x="14390" y="3465"/>
                  <a:pt x="14541" y="3403"/>
                </a:cubicBezTo>
                <a:cubicBezTo>
                  <a:pt x="14567" y="3392"/>
                  <a:pt x="14605" y="3384"/>
                  <a:pt x="14626" y="3384"/>
                </a:cubicBezTo>
                <a:cubicBezTo>
                  <a:pt x="14648" y="3384"/>
                  <a:pt x="14678" y="3377"/>
                  <a:pt x="14695" y="3368"/>
                </a:cubicBezTo>
                <a:cubicBezTo>
                  <a:pt x="14711" y="3359"/>
                  <a:pt x="14753" y="3345"/>
                  <a:pt x="14786" y="3337"/>
                </a:cubicBezTo>
                <a:cubicBezTo>
                  <a:pt x="14820" y="3328"/>
                  <a:pt x="14861" y="3315"/>
                  <a:pt x="14878" y="3307"/>
                </a:cubicBezTo>
                <a:cubicBezTo>
                  <a:pt x="14894" y="3299"/>
                  <a:pt x="14941" y="3284"/>
                  <a:pt x="14983" y="3274"/>
                </a:cubicBezTo>
                <a:cubicBezTo>
                  <a:pt x="15121" y="3239"/>
                  <a:pt x="15238" y="3188"/>
                  <a:pt x="15375" y="3104"/>
                </a:cubicBezTo>
                <a:cubicBezTo>
                  <a:pt x="15450" y="3058"/>
                  <a:pt x="15510" y="3016"/>
                  <a:pt x="15510" y="3011"/>
                </a:cubicBezTo>
                <a:cubicBezTo>
                  <a:pt x="15510" y="3006"/>
                  <a:pt x="15541" y="2985"/>
                  <a:pt x="15579" y="2965"/>
                </a:cubicBezTo>
                <a:cubicBezTo>
                  <a:pt x="15616" y="2945"/>
                  <a:pt x="15647" y="2921"/>
                  <a:pt x="15647" y="2913"/>
                </a:cubicBezTo>
                <a:cubicBezTo>
                  <a:pt x="15647" y="2905"/>
                  <a:pt x="15664" y="2890"/>
                  <a:pt x="15685" y="2877"/>
                </a:cubicBezTo>
                <a:cubicBezTo>
                  <a:pt x="15706" y="2865"/>
                  <a:pt x="15724" y="2851"/>
                  <a:pt x="15724" y="2847"/>
                </a:cubicBezTo>
                <a:cubicBezTo>
                  <a:pt x="15724" y="2832"/>
                  <a:pt x="15821" y="2735"/>
                  <a:pt x="15857" y="2713"/>
                </a:cubicBezTo>
                <a:cubicBezTo>
                  <a:pt x="15881" y="2699"/>
                  <a:pt x="15904" y="2690"/>
                  <a:pt x="15927" y="2690"/>
                </a:cubicBezTo>
                <a:close/>
                <a:moveTo>
                  <a:pt x="4064" y="4270"/>
                </a:moveTo>
                <a:cubicBezTo>
                  <a:pt x="4079" y="4268"/>
                  <a:pt x="4090" y="4272"/>
                  <a:pt x="4110" y="4279"/>
                </a:cubicBezTo>
                <a:cubicBezTo>
                  <a:pt x="4155" y="4297"/>
                  <a:pt x="4193" y="4359"/>
                  <a:pt x="4193" y="4416"/>
                </a:cubicBezTo>
                <a:cubicBezTo>
                  <a:pt x="4193" y="4434"/>
                  <a:pt x="4216" y="4477"/>
                  <a:pt x="4241" y="4511"/>
                </a:cubicBezTo>
                <a:cubicBezTo>
                  <a:pt x="4266" y="4545"/>
                  <a:pt x="4286" y="4584"/>
                  <a:pt x="4286" y="4600"/>
                </a:cubicBezTo>
                <a:cubicBezTo>
                  <a:pt x="4286" y="4640"/>
                  <a:pt x="4341" y="4698"/>
                  <a:pt x="4469" y="4796"/>
                </a:cubicBezTo>
                <a:cubicBezTo>
                  <a:pt x="4528" y="4840"/>
                  <a:pt x="4575" y="4887"/>
                  <a:pt x="4575" y="4898"/>
                </a:cubicBezTo>
                <a:cubicBezTo>
                  <a:pt x="4575" y="4909"/>
                  <a:pt x="4596" y="4934"/>
                  <a:pt x="4620" y="4951"/>
                </a:cubicBezTo>
                <a:cubicBezTo>
                  <a:pt x="4645" y="4969"/>
                  <a:pt x="4674" y="4999"/>
                  <a:pt x="4685" y="5019"/>
                </a:cubicBezTo>
                <a:cubicBezTo>
                  <a:pt x="4696" y="5039"/>
                  <a:pt x="4726" y="5071"/>
                  <a:pt x="4753" y="5090"/>
                </a:cubicBezTo>
                <a:cubicBezTo>
                  <a:pt x="4780" y="5109"/>
                  <a:pt x="4816" y="5152"/>
                  <a:pt x="4834" y="5184"/>
                </a:cubicBezTo>
                <a:cubicBezTo>
                  <a:pt x="4862" y="5235"/>
                  <a:pt x="4875" y="5247"/>
                  <a:pt x="4927" y="5260"/>
                </a:cubicBezTo>
                <a:cubicBezTo>
                  <a:pt x="4962" y="5269"/>
                  <a:pt x="4997" y="5286"/>
                  <a:pt x="5004" y="5299"/>
                </a:cubicBezTo>
                <a:cubicBezTo>
                  <a:pt x="5021" y="5329"/>
                  <a:pt x="5056" y="5362"/>
                  <a:pt x="5071" y="5362"/>
                </a:cubicBezTo>
                <a:cubicBezTo>
                  <a:pt x="5077" y="5362"/>
                  <a:pt x="5113" y="5387"/>
                  <a:pt x="5151" y="5416"/>
                </a:cubicBezTo>
                <a:cubicBezTo>
                  <a:pt x="5190" y="5444"/>
                  <a:pt x="5215" y="5466"/>
                  <a:pt x="5207" y="5466"/>
                </a:cubicBezTo>
                <a:cubicBezTo>
                  <a:pt x="5200" y="5466"/>
                  <a:pt x="5207" y="5474"/>
                  <a:pt x="5222" y="5482"/>
                </a:cubicBezTo>
                <a:cubicBezTo>
                  <a:pt x="5237" y="5490"/>
                  <a:pt x="5246" y="5508"/>
                  <a:pt x="5243" y="5520"/>
                </a:cubicBezTo>
                <a:cubicBezTo>
                  <a:pt x="5239" y="5536"/>
                  <a:pt x="5252" y="5544"/>
                  <a:pt x="5293" y="5553"/>
                </a:cubicBezTo>
                <a:cubicBezTo>
                  <a:pt x="5366" y="5569"/>
                  <a:pt x="5384" y="5580"/>
                  <a:pt x="5384" y="5606"/>
                </a:cubicBezTo>
                <a:cubicBezTo>
                  <a:pt x="5384" y="5619"/>
                  <a:pt x="5389" y="5630"/>
                  <a:pt x="5396" y="5630"/>
                </a:cubicBezTo>
                <a:cubicBezTo>
                  <a:pt x="5404" y="5630"/>
                  <a:pt x="5444" y="5650"/>
                  <a:pt x="5485" y="5675"/>
                </a:cubicBezTo>
                <a:cubicBezTo>
                  <a:pt x="5527" y="5701"/>
                  <a:pt x="5579" y="5726"/>
                  <a:pt x="5600" y="5732"/>
                </a:cubicBezTo>
                <a:cubicBezTo>
                  <a:pt x="5620" y="5739"/>
                  <a:pt x="5649" y="5751"/>
                  <a:pt x="5666" y="5759"/>
                </a:cubicBezTo>
                <a:cubicBezTo>
                  <a:pt x="5924" y="5879"/>
                  <a:pt x="5967" y="5886"/>
                  <a:pt x="6444" y="5891"/>
                </a:cubicBezTo>
                <a:cubicBezTo>
                  <a:pt x="6822" y="5895"/>
                  <a:pt x="7094" y="5879"/>
                  <a:pt x="7168" y="5849"/>
                </a:cubicBezTo>
                <a:cubicBezTo>
                  <a:pt x="7184" y="5842"/>
                  <a:pt x="7216" y="5838"/>
                  <a:pt x="7241" y="5838"/>
                </a:cubicBezTo>
                <a:cubicBezTo>
                  <a:pt x="7302" y="5838"/>
                  <a:pt x="7390" y="5813"/>
                  <a:pt x="7479" y="5770"/>
                </a:cubicBezTo>
                <a:cubicBezTo>
                  <a:pt x="7521" y="5750"/>
                  <a:pt x="7570" y="5734"/>
                  <a:pt x="7589" y="5734"/>
                </a:cubicBezTo>
                <a:cubicBezTo>
                  <a:pt x="7608" y="5734"/>
                  <a:pt x="7629" y="5728"/>
                  <a:pt x="7635" y="5721"/>
                </a:cubicBezTo>
                <a:cubicBezTo>
                  <a:pt x="7642" y="5712"/>
                  <a:pt x="7693" y="5711"/>
                  <a:pt x="7799" y="5716"/>
                </a:cubicBezTo>
                <a:cubicBezTo>
                  <a:pt x="7929" y="5723"/>
                  <a:pt x="7959" y="5720"/>
                  <a:pt x="7975" y="5705"/>
                </a:cubicBezTo>
                <a:cubicBezTo>
                  <a:pt x="7986" y="5695"/>
                  <a:pt x="8004" y="5691"/>
                  <a:pt x="8017" y="5694"/>
                </a:cubicBezTo>
                <a:cubicBezTo>
                  <a:pt x="8029" y="5698"/>
                  <a:pt x="8070" y="5690"/>
                  <a:pt x="8110" y="5677"/>
                </a:cubicBezTo>
                <a:cubicBezTo>
                  <a:pt x="8150" y="5664"/>
                  <a:pt x="8210" y="5650"/>
                  <a:pt x="8243" y="5646"/>
                </a:cubicBezTo>
                <a:cubicBezTo>
                  <a:pt x="8275" y="5641"/>
                  <a:pt x="8318" y="5631"/>
                  <a:pt x="8340" y="5622"/>
                </a:cubicBezTo>
                <a:cubicBezTo>
                  <a:pt x="8362" y="5613"/>
                  <a:pt x="8393" y="5606"/>
                  <a:pt x="8409" y="5606"/>
                </a:cubicBezTo>
                <a:cubicBezTo>
                  <a:pt x="8424" y="5606"/>
                  <a:pt x="8455" y="5595"/>
                  <a:pt x="8479" y="5583"/>
                </a:cubicBezTo>
                <a:cubicBezTo>
                  <a:pt x="8520" y="5561"/>
                  <a:pt x="8662" y="5531"/>
                  <a:pt x="8662" y="5545"/>
                </a:cubicBezTo>
                <a:cubicBezTo>
                  <a:pt x="8662" y="5548"/>
                  <a:pt x="8678" y="5542"/>
                  <a:pt x="8697" y="5529"/>
                </a:cubicBezTo>
                <a:cubicBezTo>
                  <a:pt x="8738" y="5501"/>
                  <a:pt x="8915" y="5455"/>
                  <a:pt x="8988" y="5455"/>
                </a:cubicBezTo>
                <a:cubicBezTo>
                  <a:pt x="9047" y="5455"/>
                  <a:pt x="9140" y="5429"/>
                  <a:pt x="9195" y="5397"/>
                </a:cubicBezTo>
                <a:cubicBezTo>
                  <a:pt x="9215" y="5385"/>
                  <a:pt x="9246" y="5373"/>
                  <a:pt x="9263" y="5373"/>
                </a:cubicBezTo>
                <a:cubicBezTo>
                  <a:pt x="9281" y="5373"/>
                  <a:pt x="9333" y="5364"/>
                  <a:pt x="9380" y="5351"/>
                </a:cubicBezTo>
                <a:cubicBezTo>
                  <a:pt x="9501" y="5319"/>
                  <a:pt x="9540" y="5320"/>
                  <a:pt x="9573" y="5362"/>
                </a:cubicBezTo>
                <a:cubicBezTo>
                  <a:pt x="9588" y="5381"/>
                  <a:pt x="9608" y="5395"/>
                  <a:pt x="9618" y="5392"/>
                </a:cubicBezTo>
                <a:cubicBezTo>
                  <a:pt x="9628" y="5389"/>
                  <a:pt x="9646" y="5400"/>
                  <a:pt x="9660" y="5416"/>
                </a:cubicBezTo>
                <a:cubicBezTo>
                  <a:pt x="9678" y="5437"/>
                  <a:pt x="9684" y="5476"/>
                  <a:pt x="9685" y="5586"/>
                </a:cubicBezTo>
                <a:cubicBezTo>
                  <a:pt x="9685" y="5697"/>
                  <a:pt x="9691" y="5731"/>
                  <a:pt x="9710" y="5746"/>
                </a:cubicBezTo>
                <a:cubicBezTo>
                  <a:pt x="9727" y="5761"/>
                  <a:pt x="9731" y="5776"/>
                  <a:pt x="9722" y="5800"/>
                </a:cubicBezTo>
                <a:cubicBezTo>
                  <a:pt x="9715" y="5818"/>
                  <a:pt x="9709" y="5840"/>
                  <a:pt x="9707" y="5850"/>
                </a:cubicBezTo>
                <a:cubicBezTo>
                  <a:pt x="9702" y="5892"/>
                  <a:pt x="9684" y="5907"/>
                  <a:pt x="9656" y="5900"/>
                </a:cubicBezTo>
                <a:cubicBezTo>
                  <a:pt x="9637" y="5896"/>
                  <a:pt x="9624" y="5900"/>
                  <a:pt x="9618" y="5912"/>
                </a:cubicBezTo>
                <a:cubicBezTo>
                  <a:pt x="9613" y="5921"/>
                  <a:pt x="9594" y="5930"/>
                  <a:pt x="9575" y="5930"/>
                </a:cubicBezTo>
                <a:cubicBezTo>
                  <a:pt x="9556" y="5930"/>
                  <a:pt x="9511" y="5942"/>
                  <a:pt x="9477" y="5957"/>
                </a:cubicBezTo>
                <a:cubicBezTo>
                  <a:pt x="9443" y="5972"/>
                  <a:pt x="9396" y="5987"/>
                  <a:pt x="9373" y="5992"/>
                </a:cubicBezTo>
                <a:cubicBezTo>
                  <a:pt x="9351" y="5996"/>
                  <a:pt x="9293" y="6023"/>
                  <a:pt x="9245" y="6050"/>
                </a:cubicBezTo>
                <a:cubicBezTo>
                  <a:pt x="9197" y="6077"/>
                  <a:pt x="9133" y="6106"/>
                  <a:pt x="9104" y="6115"/>
                </a:cubicBezTo>
                <a:cubicBezTo>
                  <a:pt x="9074" y="6123"/>
                  <a:pt x="9022" y="6139"/>
                  <a:pt x="8988" y="6151"/>
                </a:cubicBezTo>
                <a:cubicBezTo>
                  <a:pt x="8953" y="6162"/>
                  <a:pt x="8878" y="6180"/>
                  <a:pt x="8822" y="6190"/>
                </a:cubicBezTo>
                <a:cubicBezTo>
                  <a:pt x="8765" y="6200"/>
                  <a:pt x="8698" y="6216"/>
                  <a:pt x="8672" y="6225"/>
                </a:cubicBezTo>
                <a:cubicBezTo>
                  <a:pt x="8646" y="6234"/>
                  <a:pt x="8565" y="6252"/>
                  <a:pt x="8494" y="6266"/>
                </a:cubicBezTo>
                <a:cubicBezTo>
                  <a:pt x="8375" y="6289"/>
                  <a:pt x="8311" y="6308"/>
                  <a:pt x="8251" y="6335"/>
                </a:cubicBezTo>
                <a:cubicBezTo>
                  <a:pt x="8238" y="6341"/>
                  <a:pt x="8193" y="6357"/>
                  <a:pt x="8151" y="6371"/>
                </a:cubicBezTo>
                <a:cubicBezTo>
                  <a:pt x="8109" y="6385"/>
                  <a:pt x="8058" y="6407"/>
                  <a:pt x="8037" y="6418"/>
                </a:cubicBezTo>
                <a:cubicBezTo>
                  <a:pt x="8013" y="6432"/>
                  <a:pt x="7959" y="6442"/>
                  <a:pt x="7892" y="6447"/>
                </a:cubicBezTo>
                <a:cubicBezTo>
                  <a:pt x="7834" y="6451"/>
                  <a:pt x="7776" y="6461"/>
                  <a:pt x="7763" y="6469"/>
                </a:cubicBezTo>
                <a:cubicBezTo>
                  <a:pt x="7751" y="6477"/>
                  <a:pt x="7714" y="6486"/>
                  <a:pt x="7683" y="6491"/>
                </a:cubicBezTo>
                <a:cubicBezTo>
                  <a:pt x="7651" y="6495"/>
                  <a:pt x="7621" y="6504"/>
                  <a:pt x="7616" y="6510"/>
                </a:cubicBezTo>
                <a:cubicBezTo>
                  <a:pt x="7612" y="6515"/>
                  <a:pt x="7585" y="6521"/>
                  <a:pt x="7558" y="6521"/>
                </a:cubicBezTo>
                <a:cubicBezTo>
                  <a:pt x="7531" y="6521"/>
                  <a:pt x="7504" y="6525"/>
                  <a:pt x="7496" y="6532"/>
                </a:cubicBezTo>
                <a:cubicBezTo>
                  <a:pt x="7481" y="6543"/>
                  <a:pt x="7298" y="6590"/>
                  <a:pt x="7270" y="6590"/>
                </a:cubicBezTo>
                <a:cubicBezTo>
                  <a:pt x="7261" y="6590"/>
                  <a:pt x="7219" y="6603"/>
                  <a:pt x="7176" y="6618"/>
                </a:cubicBezTo>
                <a:cubicBezTo>
                  <a:pt x="7134" y="6634"/>
                  <a:pt x="7055" y="6651"/>
                  <a:pt x="7000" y="6658"/>
                </a:cubicBezTo>
                <a:cubicBezTo>
                  <a:pt x="6834" y="6677"/>
                  <a:pt x="6767" y="6689"/>
                  <a:pt x="6705" y="6709"/>
                </a:cubicBezTo>
                <a:cubicBezTo>
                  <a:pt x="6673" y="6720"/>
                  <a:pt x="6615" y="6728"/>
                  <a:pt x="6577" y="6728"/>
                </a:cubicBezTo>
                <a:cubicBezTo>
                  <a:pt x="6539" y="6728"/>
                  <a:pt x="6483" y="6733"/>
                  <a:pt x="6452" y="6739"/>
                </a:cubicBezTo>
                <a:cubicBezTo>
                  <a:pt x="6422" y="6745"/>
                  <a:pt x="6323" y="6759"/>
                  <a:pt x="6230" y="6769"/>
                </a:cubicBezTo>
                <a:cubicBezTo>
                  <a:pt x="6138" y="6780"/>
                  <a:pt x="6039" y="6797"/>
                  <a:pt x="6010" y="6805"/>
                </a:cubicBezTo>
                <a:cubicBezTo>
                  <a:pt x="5982" y="6814"/>
                  <a:pt x="5945" y="6821"/>
                  <a:pt x="5927" y="6821"/>
                </a:cubicBezTo>
                <a:cubicBezTo>
                  <a:pt x="5910" y="6821"/>
                  <a:pt x="5887" y="6828"/>
                  <a:pt x="5873" y="6837"/>
                </a:cubicBezTo>
                <a:cubicBezTo>
                  <a:pt x="5852" y="6851"/>
                  <a:pt x="5838" y="6850"/>
                  <a:pt x="5772" y="6828"/>
                </a:cubicBezTo>
                <a:cubicBezTo>
                  <a:pt x="5730" y="6813"/>
                  <a:pt x="5676" y="6798"/>
                  <a:pt x="5649" y="6794"/>
                </a:cubicBezTo>
                <a:cubicBezTo>
                  <a:pt x="5623" y="6791"/>
                  <a:pt x="5560" y="6766"/>
                  <a:pt x="5510" y="6739"/>
                </a:cubicBezTo>
                <a:cubicBezTo>
                  <a:pt x="5461" y="6713"/>
                  <a:pt x="5408" y="6688"/>
                  <a:pt x="5390" y="6683"/>
                </a:cubicBezTo>
                <a:cubicBezTo>
                  <a:pt x="5346" y="6670"/>
                  <a:pt x="5185" y="6577"/>
                  <a:pt x="5185" y="6565"/>
                </a:cubicBezTo>
                <a:cubicBezTo>
                  <a:pt x="5185" y="6559"/>
                  <a:pt x="5166" y="6547"/>
                  <a:pt x="5143" y="6538"/>
                </a:cubicBezTo>
                <a:cubicBezTo>
                  <a:pt x="5120" y="6529"/>
                  <a:pt x="5067" y="6498"/>
                  <a:pt x="5027" y="6469"/>
                </a:cubicBezTo>
                <a:cubicBezTo>
                  <a:pt x="4986" y="6440"/>
                  <a:pt x="4923" y="6399"/>
                  <a:pt x="4886" y="6379"/>
                </a:cubicBezTo>
                <a:cubicBezTo>
                  <a:pt x="4849" y="6359"/>
                  <a:pt x="4820" y="6337"/>
                  <a:pt x="4820" y="6332"/>
                </a:cubicBezTo>
                <a:cubicBezTo>
                  <a:pt x="4820" y="6326"/>
                  <a:pt x="4772" y="6285"/>
                  <a:pt x="4714" y="6239"/>
                </a:cubicBezTo>
                <a:cubicBezTo>
                  <a:pt x="4570" y="6126"/>
                  <a:pt x="4378" y="5958"/>
                  <a:pt x="4378" y="5946"/>
                </a:cubicBezTo>
                <a:cubicBezTo>
                  <a:pt x="4378" y="5934"/>
                  <a:pt x="4304" y="5853"/>
                  <a:pt x="4263" y="5817"/>
                </a:cubicBezTo>
                <a:cubicBezTo>
                  <a:pt x="4247" y="5803"/>
                  <a:pt x="4240" y="5790"/>
                  <a:pt x="4247" y="5790"/>
                </a:cubicBezTo>
                <a:cubicBezTo>
                  <a:pt x="4254" y="5790"/>
                  <a:pt x="4240" y="5773"/>
                  <a:pt x="4218" y="5751"/>
                </a:cubicBezTo>
                <a:cubicBezTo>
                  <a:pt x="4196" y="5729"/>
                  <a:pt x="4178" y="5708"/>
                  <a:pt x="4178" y="5704"/>
                </a:cubicBezTo>
                <a:cubicBezTo>
                  <a:pt x="4178" y="5699"/>
                  <a:pt x="4158" y="5672"/>
                  <a:pt x="4133" y="5644"/>
                </a:cubicBezTo>
                <a:cubicBezTo>
                  <a:pt x="4108" y="5616"/>
                  <a:pt x="4087" y="5590"/>
                  <a:pt x="4087" y="5587"/>
                </a:cubicBezTo>
                <a:cubicBezTo>
                  <a:pt x="4087" y="5584"/>
                  <a:pt x="4056" y="5533"/>
                  <a:pt x="4019" y="5474"/>
                </a:cubicBezTo>
                <a:cubicBezTo>
                  <a:pt x="3981" y="5415"/>
                  <a:pt x="3950" y="5361"/>
                  <a:pt x="3950" y="5353"/>
                </a:cubicBezTo>
                <a:cubicBezTo>
                  <a:pt x="3950" y="5345"/>
                  <a:pt x="3941" y="5324"/>
                  <a:pt x="3929" y="5307"/>
                </a:cubicBezTo>
                <a:cubicBezTo>
                  <a:pt x="3850" y="5190"/>
                  <a:pt x="3831" y="5141"/>
                  <a:pt x="3813" y="5021"/>
                </a:cubicBezTo>
                <a:cubicBezTo>
                  <a:pt x="3794" y="4885"/>
                  <a:pt x="3800" y="4665"/>
                  <a:pt x="3826" y="4571"/>
                </a:cubicBezTo>
                <a:cubicBezTo>
                  <a:pt x="3879" y="4374"/>
                  <a:pt x="3900" y="4337"/>
                  <a:pt x="4000" y="4292"/>
                </a:cubicBezTo>
                <a:cubicBezTo>
                  <a:pt x="4031" y="4278"/>
                  <a:pt x="4050" y="4272"/>
                  <a:pt x="4064" y="4270"/>
                </a:cubicBezTo>
                <a:close/>
                <a:moveTo>
                  <a:pt x="17141" y="4512"/>
                </a:moveTo>
                <a:cubicBezTo>
                  <a:pt x="17168" y="4510"/>
                  <a:pt x="17192" y="4513"/>
                  <a:pt x="17203" y="4523"/>
                </a:cubicBezTo>
                <a:cubicBezTo>
                  <a:pt x="17214" y="4533"/>
                  <a:pt x="17229" y="4541"/>
                  <a:pt x="17236" y="4541"/>
                </a:cubicBezTo>
                <a:cubicBezTo>
                  <a:pt x="17256" y="4541"/>
                  <a:pt x="17431" y="4633"/>
                  <a:pt x="17431" y="4643"/>
                </a:cubicBezTo>
                <a:cubicBezTo>
                  <a:pt x="17431" y="4648"/>
                  <a:pt x="17459" y="4673"/>
                  <a:pt x="17492" y="4700"/>
                </a:cubicBezTo>
                <a:cubicBezTo>
                  <a:pt x="17589" y="4778"/>
                  <a:pt x="17601" y="4797"/>
                  <a:pt x="17610" y="4900"/>
                </a:cubicBezTo>
                <a:cubicBezTo>
                  <a:pt x="17619" y="5007"/>
                  <a:pt x="17583" y="5192"/>
                  <a:pt x="17539" y="5258"/>
                </a:cubicBezTo>
                <a:cubicBezTo>
                  <a:pt x="17525" y="5281"/>
                  <a:pt x="17504" y="5319"/>
                  <a:pt x="17494" y="5345"/>
                </a:cubicBezTo>
                <a:cubicBezTo>
                  <a:pt x="17483" y="5370"/>
                  <a:pt x="17465" y="5400"/>
                  <a:pt x="17454" y="5409"/>
                </a:cubicBezTo>
                <a:cubicBezTo>
                  <a:pt x="17444" y="5419"/>
                  <a:pt x="17405" y="5473"/>
                  <a:pt x="17365" y="5529"/>
                </a:cubicBezTo>
                <a:cubicBezTo>
                  <a:pt x="17326" y="5585"/>
                  <a:pt x="17271" y="5653"/>
                  <a:pt x="17247" y="5679"/>
                </a:cubicBezTo>
                <a:cubicBezTo>
                  <a:pt x="17222" y="5704"/>
                  <a:pt x="17203" y="5731"/>
                  <a:pt x="17203" y="5738"/>
                </a:cubicBezTo>
                <a:cubicBezTo>
                  <a:pt x="17203" y="5746"/>
                  <a:pt x="17188" y="5762"/>
                  <a:pt x="17170" y="5775"/>
                </a:cubicBezTo>
                <a:cubicBezTo>
                  <a:pt x="17152" y="5787"/>
                  <a:pt x="17093" y="5842"/>
                  <a:pt x="17039" y="5897"/>
                </a:cubicBezTo>
                <a:cubicBezTo>
                  <a:pt x="16985" y="5953"/>
                  <a:pt x="16935" y="6000"/>
                  <a:pt x="16927" y="6000"/>
                </a:cubicBezTo>
                <a:cubicBezTo>
                  <a:pt x="16920" y="6000"/>
                  <a:pt x="16913" y="6006"/>
                  <a:pt x="16913" y="6014"/>
                </a:cubicBezTo>
                <a:cubicBezTo>
                  <a:pt x="16913" y="6022"/>
                  <a:pt x="16888" y="6048"/>
                  <a:pt x="16855" y="6074"/>
                </a:cubicBezTo>
                <a:cubicBezTo>
                  <a:pt x="16822" y="6099"/>
                  <a:pt x="16752" y="6156"/>
                  <a:pt x="16699" y="6200"/>
                </a:cubicBezTo>
                <a:cubicBezTo>
                  <a:pt x="16646" y="6243"/>
                  <a:pt x="16577" y="6290"/>
                  <a:pt x="16548" y="6303"/>
                </a:cubicBezTo>
                <a:cubicBezTo>
                  <a:pt x="16518" y="6317"/>
                  <a:pt x="16438" y="6362"/>
                  <a:pt x="16369" y="6406"/>
                </a:cubicBezTo>
                <a:cubicBezTo>
                  <a:pt x="16300" y="6449"/>
                  <a:pt x="16236" y="6486"/>
                  <a:pt x="16228" y="6486"/>
                </a:cubicBezTo>
                <a:cubicBezTo>
                  <a:pt x="16220" y="6486"/>
                  <a:pt x="16210" y="6496"/>
                  <a:pt x="16205" y="6508"/>
                </a:cubicBezTo>
                <a:cubicBezTo>
                  <a:pt x="16195" y="6533"/>
                  <a:pt x="16081" y="6601"/>
                  <a:pt x="16050" y="6601"/>
                </a:cubicBezTo>
                <a:cubicBezTo>
                  <a:pt x="16039" y="6601"/>
                  <a:pt x="16023" y="6612"/>
                  <a:pt x="16014" y="6624"/>
                </a:cubicBezTo>
                <a:cubicBezTo>
                  <a:pt x="16005" y="6637"/>
                  <a:pt x="15979" y="6655"/>
                  <a:pt x="15956" y="6664"/>
                </a:cubicBezTo>
                <a:cubicBezTo>
                  <a:pt x="15901" y="6685"/>
                  <a:pt x="15790" y="6693"/>
                  <a:pt x="15724" y="6680"/>
                </a:cubicBezTo>
                <a:cubicBezTo>
                  <a:pt x="15668" y="6668"/>
                  <a:pt x="15357" y="6644"/>
                  <a:pt x="15268" y="6645"/>
                </a:cubicBezTo>
                <a:cubicBezTo>
                  <a:pt x="15239" y="6645"/>
                  <a:pt x="15190" y="6635"/>
                  <a:pt x="15158" y="6623"/>
                </a:cubicBezTo>
                <a:cubicBezTo>
                  <a:pt x="15126" y="6610"/>
                  <a:pt x="15059" y="6596"/>
                  <a:pt x="15010" y="6590"/>
                </a:cubicBezTo>
                <a:cubicBezTo>
                  <a:pt x="14909" y="6577"/>
                  <a:pt x="14768" y="6552"/>
                  <a:pt x="14724" y="6538"/>
                </a:cubicBezTo>
                <a:cubicBezTo>
                  <a:pt x="14707" y="6533"/>
                  <a:pt x="14671" y="6521"/>
                  <a:pt x="14643" y="6513"/>
                </a:cubicBezTo>
                <a:cubicBezTo>
                  <a:pt x="14615" y="6504"/>
                  <a:pt x="14526" y="6490"/>
                  <a:pt x="14446" y="6480"/>
                </a:cubicBezTo>
                <a:cubicBezTo>
                  <a:pt x="14366" y="6470"/>
                  <a:pt x="14293" y="6457"/>
                  <a:pt x="14284" y="6451"/>
                </a:cubicBezTo>
                <a:cubicBezTo>
                  <a:pt x="14275" y="6446"/>
                  <a:pt x="14227" y="6432"/>
                  <a:pt x="14176" y="6421"/>
                </a:cubicBezTo>
                <a:cubicBezTo>
                  <a:pt x="14126" y="6411"/>
                  <a:pt x="14066" y="6394"/>
                  <a:pt x="14043" y="6385"/>
                </a:cubicBezTo>
                <a:cubicBezTo>
                  <a:pt x="14021" y="6376"/>
                  <a:pt x="13982" y="6368"/>
                  <a:pt x="13958" y="6366"/>
                </a:cubicBezTo>
                <a:cubicBezTo>
                  <a:pt x="13935" y="6365"/>
                  <a:pt x="13898" y="6355"/>
                  <a:pt x="13878" y="6344"/>
                </a:cubicBezTo>
                <a:cubicBezTo>
                  <a:pt x="13857" y="6334"/>
                  <a:pt x="13803" y="6317"/>
                  <a:pt x="13757" y="6307"/>
                </a:cubicBezTo>
                <a:cubicBezTo>
                  <a:pt x="13565" y="6263"/>
                  <a:pt x="13472" y="6240"/>
                  <a:pt x="13440" y="6225"/>
                </a:cubicBezTo>
                <a:cubicBezTo>
                  <a:pt x="13421" y="6216"/>
                  <a:pt x="13396" y="6207"/>
                  <a:pt x="13384" y="6207"/>
                </a:cubicBezTo>
                <a:cubicBezTo>
                  <a:pt x="13371" y="6207"/>
                  <a:pt x="13334" y="6197"/>
                  <a:pt x="13303" y="6184"/>
                </a:cubicBezTo>
                <a:cubicBezTo>
                  <a:pt x="13271" y="6170"/>
                  <a:pt x="13230" y="6157"/>
                  <a:pt x="13209" y="6154"/>
                </a:cubicBezTo>
                <a:cubicBezTo>
                  <a:pt x="13189" y="6151"/>
                  <a:pt x="13158" y="6141"/>
                  <a:pt x="13141" y="6132"/>
                </a:cubicBezTo>
                <a:cubicBezTo>
                  <a:pt x="13124" y="6123"/>
                  <a:pt x="13099" y="6115"/>
                  <a:pt x="13087" y="6115"/>
                </a:cubicBezTo>
                <a:cubicBezTo>
                  <a:pt x="13075" y="6115"/>
                  <a:pt x="13003" y="6092"/>
                  <a:pt x="12927" y="6064"/>
                </a:cubicBezTo>
                <a:cubicBezTo>
                  <a:pt x="12735" y="5993"/>
                  <a:pt x="12628" y="5956"/>
                  <a:pt x="12583" y="5946"/>
                </a:cubicBezTo>
                <a:cubicBezTo>
                  <a:pt x="12529" y="5934"/>
                  <a:pt x="12318" y="5811"/>
                  <a:pt x="12284" y="5771"/>
                </a:cubicBezTo>
                <a:cubicBezTo>
                  <a:pt x="12237" y="5717"/>
                  <a:pt x="12200" y="5533"/>
                  <a:pt x="12218" y="5449"/>
                </a:cubicBezTo>
                <a:cubicBezTo>
                  <a:pt x="12225" y="5417"/>
                  <a:pt x="12230" y="5366"/>
                  <a:pt x="12230" y="5335"/>
                </a:cubicBezTo>
                <a:cubicBezTo>
                  <a:pt x="12231" y="5288"/>
                  <a:pt x="12240" y="5273"/>
                  <a:pt x="12284" y="5239"/>
                </a:cubicBezTo>
                <a:cubicBezTo>
                  <a:pt x="12349" y="5190"/>
                  <a:pt x="12382" y="5190"/>
                  <a:pt x="12552" y="5236"/>
                </a:cubicBezTo>
                <a:cubicBezTo>
                  <a:pt x="12623" y="5256"/>
                  <a:pt x="12713" y="5279"/>
                  <a:pt x="12751" y="5288"/>
                </a:cubicBezTo>
                <a:cubicBezTo>
                  <a:pt x="12789" y="5297"/>
                  <a:pt x="12832" y="5309"/>
                  <a:pt x="12848" y="5315"/>
                </a:cubicBezTo>
                <a:cubicBezTo>
                  <a:pt x="12934" y="5343"/>
                  <a:pt x="12968" y="5351"/>
                  <a:pt x="13008" y="5351"/>
                </a:cubicBezTo>
                <a:cubicBezTo>
                  <a:pt x="13033" y="5351"/>
                  <a:pt x="13056" y="5355"/>
                  <a:pt x="13060" y="5361"/>
                </a:cubicBezTo>
                <a:cubicBezTo>
                  <a:pt x="13064" y="5366"/>
                  <a:pt x="13109" y="5376"/>
                  <a:pt x="13158" y="5384"/>
                </a:cubicBezTo>
                <a:cubicBezTo>
                  <a:pt x="13206" y="5392"/>
                  <a:pt x="13284" y="5407"/>
                  <a:pt x="13330" y="5416"/>
                </a:cubicBezTo>
                <a:cubicBezTo>
                  <a:pt x="13432" y="5436"/>
                  <a:pt x="13651" y="5466"/>
                  <a:pt x="13790" y="5479"/>
                </a:cubicBezTo>
                <a:cubicBezTo>
                  <a:pt x="13847" y="5484"/>
                  <a:pt x="13898" y="5491"/>
                  <a:pt x="13904" y="5494"/>
                </a:cubicBezTo>
                <a:cubicBezTo>
                  <a:pt x="13941" y="5511"/>
                  <a:pt x="14200" y="5525"/>
                  <a:pt x="14618" y="5532"/>
                </a:cubicBezTo>
                <a:lnTo>
                  <a:pt x="15091" y="5539"/>
                </a:lnTo>
                <a:lnTo>
                  <a:pt x="15178" y="5502"/>
                </a:lnTo>
                <a:cubicBezTo>
                  <a:pt x="15227" y="5482"/>
                  <a:pt x="15273" y="5466"/>
                  <a:pt x="15282" y="5466"/>
                </a:cubicBezTo>
                <a:cubicBezTo>
                  <a:pt x="15291" y="5466"/>
                  <a:pt x="15328" y="5457"/>
                  <a:pt x="15363" y="5446"/>
                </a:cubicBezTo>
                <a:cubicBezTo>
                  <a:pt x="15398" y="5434"/>
                  <a:pt x="15468" y="5413"/>
                  <a:pt x="15519" y="5398"/>
                </a:cubicBezTo>
                <a:cubicBezTo>
                  <a:pt x="15569" y="5384"/>
                  <a:pt x="15626" y="5364"/>
                  <a:pt x="15647" y="5354"/>
                </a:cubicBezTo>
                <a:cubicBezTo>
                  <a:pt x="15668" y="5345"/>
                  <a:pt x="15717" y="5328"/>
                  <a:pt x="15755" y="5315"/>
                </a:cubicBezTo>
                <a:cubicBezTo>
                  <a:pt x="15793" y="5302"/>
                  <a:pt x="15860" y="5279"/>
                  <a:pt x="15907" y="5263"/>
                </a:cubicBezTo>
                <a:cubicBezTo>
                  <a:pt x="15953" y="5247"/>
                  <a:pt x="16067" y="5194"/>
                  <a:pt x="16162" y="5145"/>
                </a:cubicBezTo>
                <a:cubicBezTo>
                  <a:pt x="16256" y="5096"/>
                  <a:pt x="16347" y="5051"/>
                  <a:pt x="16361" y="5044"/>
                </a:cubicBezTo>
                <a:cubicBezTo>
                  <a:pt x="16386" y="5033"/>
                  <a:pt x="16571" y="4932"/>
                  <a:pt x="16602" y="4914"/>
                </a:cubicBezTo>
                <a:cubicBezTo>
                  <a:pt x="16648" y="4885"/>
                  <a:pt x="16862" y="4697"/>
                  <a:pt x="16871" y="4678"/>
                </a:cubicBezTo>
                <a:cubicBezTo>
                  <a:pt x="16885" y="4649"/>
                  <a:pt x="17006" y="4553"/>
                  <a:pt x="17027" y="4553"/>
                </a:cubicBezTo>
                <a:cubicBezTo>
                  <a:pt x="17035" y="4553"/>
                  <a:pt x="17051" y="4545"/>
                  <a:pt x="17064" y="4536"/>
                </a:cubicBezTo>
                <a:cubicBezTo>
                  <a:pt x="17084" y="4523"/>
                  <a:pt x="17114" y="4515"/>
                  <a:pt x="17141" y="4512"/>
                </a:cubicBezTo>
                <a:close/>
                <a:moveTo>
                  <a:pt x="2942" y="6064"/>
                </a:moveTo>
                <a:cubicBezTo>
                  <a:pt x="2953" y="6065"/>
                  <a:pt x="2966" y="6069"/>
                  <a:pt x="2990" y="6078"/>
                </a:cubicBezTo>
                <a:cubicBezTo>
                  <a:pt x="3019" y="6090"/>
                  <a:pt x="3045" y="6110"/>
                  <a:pt x="3048" y="6122"/>
                </a:cubicBezTo>
                <a:cubicBezTo>
                  <a:pt x="3051" y="6134"/>
                  <a:pt x="3060" y="6151"/>
                  <a:pt x="3068" y="6159"/>
                </a:cubicBezTo>
                <a:cubicBezTo>
                  <a:pt x="3095" y="6184"/>
                  <a:pt x="3141" y="6258"/>
                  <a:pt x="3141" y="6277"/>
                </a:cubicBezTo>
                <a:cubicBezTo>
                  <a:pt x="3141" y="6287"/>
                  <a:pt x="3150" y="6305"/>
                  <a:pt x="3162" y="6318"/>
                </a:cubicBezTo>
                <a:cubicBezTo>
                  <a:pt x="3173" y="6330"/>
                  <a:pt x="3195" y="6369"/>
                  <a:pt x="3210" y="6403"/>
                </a:cubicBezTo>
                <a:cubicBezTo>
                  <a:pt x="3224" y="6437"/>
                  <a:pt x="3266" y="6498"/>
                  <a:pt x="3303" y="6539"/>
                </a:cubicBezTo>
                <a:cubicBezTo>
                  <a:pt x="3340" y="6581"/>
                  <a:pt x="3371" y="6625"/>
                  <a:pt x="3371" y="6635"/>
                </a:cubicBezTo>
                <a:cubicBezTo>
                  <a:pt x="3371" y="6646"/>
                  <a:pt x="3392" y="6679"/>
                  <a:pt x="3419" y="6706"/>
                </a:cubicBezTo>
                <a:cubicBezTo>
                  <a:pt x="3515" y="6803"/>
                  <a:pt x="3551" y="6841"/>
                  <a:pt x="3560" y="6864"/>
                </a:cubicBezTo>
                <a:cubicBezTo>
                  <a:pt x="3565" y="6876"/>
                  <a:pt x="3583" y="6896"/>
                  <a:pt x="3600" y="6908"/>
                </a:cubicBezTo>
                <a:cubicBezTo>
                  <a:pt x="3616" y="6919"/>
                  <a:pt x="3629" y="6935"/>
                  <a:pt x="3629" y="6942"/>
                </a:cubicBezTo>
                <a:cubicBezTo>
                  <a:pt x="3629" y="6950"/>
                  <a:pt x="3653" y="6974"/>
                  <a:pt x="3681" y="6996"/>
                </a:cubicBezTo>
                <a:cubicBezTo>
                  <a:pt x="3708" y="7018"/>
                  <a:pt x="3750" y="7065"/>
                  <a:pt x="3774" y="7101"/>
                </a:cubicBezTo>
                <a:cubicBezTo>
                  <a:pt x="3811" y="7158"/>
                  <a:pt x="3827" y="7171"/>
                  <a:pt x="3890" y="7191"/>
                </a:cubicBezTo>
                <a:cubicBezTo>
                  <a:pt x="3968" y="7217"/>
                  <a:pt x="4010" y="7252"/>
                  <a:pt x="4010" y="7290"/>
                </a:cubicBezTo>
                <a:cubicBezTo>
                  <a:pt x="4011" y="7319"/>
                  <a:pt x="4106" y="7397"/>
                  <a:pt x="4191" y="7440"/>
                </a:cubicBezTo>
                <a:cubicBezTo>
                  <a:pt x="4225" y="7457"/>
                  <a:pt x="4258" y="7482"/>
                  <a:pt x="4263" y="7495"/>
                </a:cubicBezTo>
                <a:cubicBezTo>
                  <a:pt x="4271" y="7512"/>
                  <a:pt x="4278" y="7515"/>
                  <a:pt x="4295" y="7504"/>
                </a:cubicBezTo>
                <a:cubicBezTo>
                  <a:pt x="4322" y="7487"/>
                  <a:pt x="4340" y="7496"/>
                  <a:pt x="4369" y="7542"/>
                </a:cubicBezTo>
                <a:cubicBezTo>
                  <a:pt x="4390" y="7574"/>
                  <a:pt x="4444" y="7609"/>
                  <a:pt x="4581" y="7677"/>
                </a:cubicBezTo>
                <a:cubicBezTo>
                  <a:pt x="4600" y="7687"/>
                  <a:pt x="4644" y="7709"/>
                  <a:pt x="4678" y="7726"/>
                </a:cubicBezTo>
                <a:cubicBezTo>
                  <a:pt x="4713" y="7744"/>
                  <a:pt x="4743" y="7767"/>
                  <a:pt x="4743" y="7777"/>
                </a:cubicBezTo>
                <a:cubicBezTo>
                  <a:pt x="4743" y="7786"/>
                  <a:pt x="4767" y="7804"/>
                  <a:pt x="4797" y="7817"/>
                </a:cubicBezTo>
                <a:cubicBezTo>
                  <a:pt x="4826" y="7831"/>
                  <a:pt x="4851" y="7847"/>
                  <a:pt x="4851" y="7852"/>
                </a:cubicBezTo>
                <a:cubicBezTo>
                  <a:pt x="4851" y="7875"/>
                  <a:pt x="4902" y="7899"/>
                  <a:pt x="4936" y="7893"/>
                </a:cubicBezTo>
                <a:cubicBezTo>
                  <a:pt x="4955" y="7889"/>
                  <a:pt x="4974" y="7892"/>
                  <a:pt x="4979" y="7898"/>
                </a:cubicBezTo>
                <a:cubicBezTo>
                  <a:pt x="4984" y="7904"/>
                  <a:pt x="5017" y="7905"/>
                  <a:pt x="5054" y="7901"/>
                </a:cubicBezTo>
                <a:cubicBezTo>
                  <a:pt x="5114" y="7895"/>
                  <a:pt x="5124" y="7897"/>
                  <a:pt x="5147" y="7925"/>
                </a:cubicBezTo>
                <a:cubicBezTo>
                  <a:pt x="5220" y="8009"/>
                  <a:pt x="5737" y="8025"/>
                  <a:pt x="5932" y="7948"/>
                </a:cubicBezTo>
                <a:cubicBezTo>
                  <a:pt x="5953" y="7940"/>
                  <a:pt x="5984" y="7932"/>
                  <a:pt x="6000" y="7932"/>
                </a:cubicBezTo>
                <a:cubicBezTo>
                  <a:pt x="6048" y="7932"/>
                  <a:pt x="6419" y="7838"/>
                  <a:pt x="6500" y="7805"/>
                </a:cubicBezTo>
                <a:cubicBezTo>
                  <a:pt x="6514" y="7799"/>
                  <a:pt x="6553" y="7789"/>
                  <a:pt x="6585" y="7783"/>
                </a:cubicBezTo>
                <a:cubicBezTo>
                  <a:pt x="6712" y="7759"/>
                  <a:pt x="6822" y="7734"/>
                  <a:pt x="6849" y="7723"/>
                </a:cubicBezTo>
                <a:cubicBezTo>
                  <a:pt x="6864" y="7717"/>
                  <a:pt x="6894" y="7712"/>
                  <a:pt x="6915" y="7712"/>
                </a:cubicBezTo>
                <a:cubicBezTo>
                  <a:pt x="6936" y="7712"/>
                  <a:pt x="6957" y="7707"/>
                  <a:pt x="6963" y="7701"/>
                </a:cubicBezTo>
                <a:cubicBezTo>
                  <a:pt x="6968" y="7695"/>
                  <a:pt x="6997" y="7688"/>
                  <a:pt x="7029" y="7688"/>
                </a:cubicBezTo>
                <a:cubicBezTo>
                  <a:pt x="7061" y="7688"/>
                  <a:pt x="7139" y="7677"/>
                  <a:pt x="7201" y="7662"/>
                </a:cubicBezTo>
                <a:cubicBezTo>
                  <a:pt x="7263" y="7646"/>
                  <a:pt x="7338" y="7630"/>
                  <a:pt x="7367" y="7625"/>
                </a:cubicBezTo>
                <a:cubicBezTo>
                  <a:pt x="7397" y="7621"/>
                  <a:pt x="7436" y="7607"/>
                  <a:pt x="7456" y="7596"/>
                </a:cubicBezTo>
                <a:cubicBezTo>
                  <a:pt x="7476" y="7584"/>
                  <a:pt x="7506" y="7574"/>
                  <a:pt x="7525" y="7574"/>
                </a:cubicBezTo>
                <a:cubicBezTo>
                  <a:pt x="7543" y="7574"/>
                  <a:pt x="7571" y="7564"/>
                  <a:pt x="7585" y="7552"/>
                </a:cubicBezTo>
                <a:cubicBezTo>
                  <a:pt x="7601" y="7539"/>
                  <a:pt x="7623" y="7532"/>
                  <a:pt x="7641" y="7536"/>
                </a:cubicBezTo>
                <a:cubicBezTo>
                  <a:pt x="7657" y="7539"/>
                  <a:pt x="7691" y="7532"/>
                  <a:pt x="7714" y="7520"/>
                </a:cubicBezTo>
                <a:cubicBezTo>
                  <a:pt x="7737" y="7508"/>
                  <a:pt x="7792" y="7484"/>
                  <a:pt x="7838" y="7465"/>
                </a:cubicBezTo>
                <a:cubicBezTo>
                  <a:pt x="7884" y="7446"/>
                  <a:pt x="7940" y="7425"/>
                  <a:pt x="7961" y="7416"/>
                </a:cubicBezTo>
                <a:cubicBezTo>
                  <a:pt x="7982" y="7408"/>
                  <a:pt x="8011" y="7400"/>
                  <a:pt x="8027" y="7400"/>
                </a:cubicBezTo>
                <a:cubicBezTo>
                  <a:pt x="8043" y="7400"/>
                  <a:pt x="8077" y="7386"/>
                  <a:pt x="8102" y="7371"/>
                </a:cubicBezTo>
                <a:cubicBezTo>
                  <a:pt x="8127" y="7355"/>
                  <a:pt x="8162" y="7342"/>
                  <a:pt x="8183" y="7342"/>
                </a:cubicBezTo>
                <a:cubicBezTo>
                  <a:pt x="8204" y="7342"/>
                  <a:pt x="8237" y="7328"/>
                  <a:pt x="8261" y="7308"/>
                </a:cubicBezTo>
                <a:cubicBezTo>
                  <a:pt x="8284" y="7288"/>
                  <a:pt x="8312" y="7273"/>
                  <a:pt x="8326" y="7273"/>
                </a:cubicBezTo>
                <a:cubicBezTo>
                  <a:pt x="8339" y="7273"/>
                  <a:pt x="8376" y="7259"/>
                  <a:pt x="8405" y="7243"/>
                </a:cubicBezTo>
                <a:cubicBezTo>
                  <a:pt x="8433" y="7227"/>
                  <a:pt x="8497" y="7199"/>
                  <a:pt x="8548" y="7180"/>
                </a:cubicBezTo>
                <a:cubicBezTo>
                  <a:pt x="8598" y="7162"/>
                  <a:pt x="8669" y="7126"/>
                  <a:pt x="8705" y="7100"/>
                </a:cubicBezTo>
                <a:cubicBezTo>
                  <a:pt x="8742" y="7074"/>
                  <a:pt x="8786" y="7053"/>
                  <a:pt x="8805" y="7053"/>
                </a:cubicBezTo>
                <a:cubicBezTo>
                  <a:pt x="8848" y="7053"/>
                  <a:pt x="8907" y="7021"/>
                  <a:pt x="8907" y="6999"/>
                </a:cubicBezTo>
                <a:cubicBezTo>
                  <a:pt x="8907" y="6990"/>
                  <a:pt x="8923" y="6977"/>
                  <a:pt x="8944" y="6971"/>
                </a:cubicBezTo>
                <a:cubicBezTo>
                  <a:pt x="9039" y="6943"/>
                  <a:pt x="9088" y="6923"/>
                  <a:pt x="9168" y="6876"/>
                </a:cubicBezTo>
                <a:cubicBezTo>
                  <a:pt x="9198" y="6859"/>
                  <a:pt x="9230" y="6845"/>
                  <a:pt x="9239" y="6845"/>
                </a:cubicBezTo>
                <a:cubicBezTo>
                  <a:pt x="9268" y="6845"/>
                  <a:pt x="9394" y="6962"/>
                  <a:pt x="9394" y="6990"/>
                </a:cubicBezTo>
                <a:cubicBezTo>
                  <a:pt x="9394" y="7004"/>
                  <a:pt x="9400" y="7020"/>
                  <a:pt x="9409" y="7024"/>
                </a:cubicBezTo>
                <a:cubicBezTo>
                  <a:pt x="9417" y="7028"/>
                  <a:pt x="9425" y="7038"/>
                  <a:pt x="9425" y="7048"/>
                </a:cubicBezTo>
                <a:cubicBezTo>
                  <a:pt x="9425" y="7057"/>
                  <a:pt x="9443" y="7076"/>
                  <a:pt x="9465" y="7090"/>
                </a:cubicBezTo>
                <a:cubicBezTo>
                  <a:pt x="9498" y="7112"/>
                  <a:pt x="9506" y="7130"/>
                  <a:pt x="9512" y="7193"/>
                </a:cubicBezTo>
                <a:cubicBezTo>
                  <a:pt x="9519" y="7256"/>
                  <a:pt x="9515" y="7278"/>
                  <a:pt x="9483" y="7331"/>
                </a:cubicBezTo>
                <a:cubicBezTo>
                  <a:pt x="9434" y="7413"/>
                  <a:pt x="9422" y="7449"/>
                  <a:pt x="9417" y="7526"/>
                </a:cubicBezTo>
                <a:cubicBezTo>
                  <a:pt x="9411" y="7622"/>
                  <a:pt x="9390" y="7684"/>
                  <a:pt x="9363" y="7682"/>
                </a:cubicBezTo>
                <a:cubicBezTo>
                  <a:pt x="9346" y="7681"/>
                  <a:pt x="9342" y="7690"/>
                  <a:pt x="9346" y="7715"/>
                </a:cubicBezTo>
                <a:cubicBezTo>
                  <a:pt x="9355" y="7758"/>
                  <a:pt x="9282" y="7816"/>
                  <a:pt x="9178" y="7851"/>
                </a:cubicBezTo>
                <a:cubicBezTo>
                  <a:pt x="9140" y="7864"/>
                  <a:pt x="9090" y="7890"/>
                  <a:pt x="9071" y="7909"/>
                </a:cubicBezTo>
                <a:cubicBezTo>
                  <a:pt x="9000" y="7976"/>
                  <a:pt x="8974" y="8007"/>
                  <a:pt x="8967" y="8035"/>
                </a:cubicBezTo>
                <a:cubicBezTo>
                  <a:pt x="8962" y="8054"/>
                  <a:pt x="8929" y="8077"/>
                  <a:pt x="8863" y="8107"/>
                </a:cubicBezTo>
                <a:cubicBezTo>
                  <a:pt x="8810" y="8132"/>
                  <a:pt x="8761" y="8153"/>
                  <a:pt x="8755" y="8153"/>
                </a:cubicBezTo>
                <a:cubicBezTo>
                  <a:pt x="8749" y="8153"/>
                  <a:pt x="8700" y="8180"/>
                  <a:pt x="8645" y="8214"/>
                </a:cubicBezTo>
                <a:cubicBezTo>
                  <a:pt x="8548" y="8275"/>
                  <a:pt x="8404" y="8340"/>
                  <a:pt x="8297" y="8371"/>
                </a:cubicBezTo>
                <a:cubicBezTo>
                  <a:pt x="8267" y="8380"/>
                  <a:pt x="8222" y="8399"/>
                  <a:pt x="8195" y="8414"/>
                </a:cubicBezTo>
                <a:cubicBezTo>
                  <a:pt x="8168" y="8429"/>
                  <a:pt x="8139" y="8441"/>
                  <a:pt x="8131" y="8441"/>
                </a:cubicBezTo>
                <a:cubicBezTo>
                  <a:pt x="8122" y="8441"/>
                  <a:pt x="8081" y="8455"/>
                  <a:pt x="8039" y="8471"/>
                </a:cubicBezTo>
                <a:cubicBezTo>
                  <a:pt x="7998" y="8487"/>
                  <a:pt x="7953" y="8499"/>
                  <a:pt x="7940" y="8499"/>
                </a:cubicBezTo>
                <a:cubicBezTo>
                  <a:pt x="7927" y="8499"/>
                  <a:pt x="7913" y="8504"/>
                  <a:pt x="7909" y="8510"/>
                </a:cubicBezTo>
                <a:cubicBezTo>
                  <a:pt x="7904" y="8516"/>
                  <a:pt x="7873" y="8525"/>
                  <a:pt x="7840" y="8529"/>
                </a:cubicBezTo>
                <a:cubicBezTo>
                  <a:pt x="7807" y="8533"/>
                  <a:pt x="7771" y="8543"/>
                  <a:pt x="7761" y="8552"/>
                </a:cubicBezTo>
                <a:cubicBezTo>
                  <a:pt x="7751" y="8562"/>
                  <a:pt x="7732" y="8568"/>
                  <a:pt x="7718" y="8568"/>
                </a:cubicBezTo>
                <a:cubicBezTo>
                  <a:pt x="7704" y="8568"/>
                  <a:pt x="7678" y="8576"/>
                  <a:pt x="7662" y="8586"/>
                </a:cubicBezTo>
                <a:cubicBezTo>
                  <a:pt x="7646" y="8595"/>
                  <a:pt x="7625" y="8603"/>
                  <a:pt x="7614" y="8603"/>
                </a:cubicBezTo>
                <a:cubicBezTo>
                  <a:pt x="7603" y="8603"/>
                  <a:pt x="7569" y="8615"/>
                  <a:pt x="7537" y="8630"/>
                </a:cubicBezTo>
                <a:cubicBezTo>
                  <a:pt x="7506" y="8644"/>
                  <a:pt x="7449" y="8664"/>
                  <a:pt x="7411" y="8672"/>
                </a:cubicBezTo>
                <a:cubicBezTo>
                  <a:pt x="7373" y="8680"/>
                  <a:pt x="7291" y="8702"/>
                  <a:pt x="7228" y="8721"/>
                </a:cubicBezTo>
                <a:cubicBezTo>
                  <a:pt x="7165" y="8740"/>
                  <a:pt x="7098" y="8762"/>
                  <a:pt x="7077" y="8768"/>
                </a:cubicBezTo>
                <a:cubicBezTo>
                  <a:pt x="7056" y="8774"/>
                  <a:pt x="7021" y="8786"/>
                  <a:pt x="7000" y="8795"/>
                </a:cubicBezTo>
                <a:cubicBezTo>
                  <a:pt x="6886" y="8842"/>
                  <a:pt x="6734" y="8894"/>
                  <a:pt x="6691" y="8900"/>
                </a:cubicBezTo>
                <a:cubicBezTo>
                  <a:pt x="6664" y="8904"/>
                  <a:pt x="6629" y="8915"/>
                  <a:pt x="6612" y="8924"/>
                </a:cubicBezTo>
                <a:cubicBezTo>
                  <a:pt x="6595" y="8933"/>
                  <a:pt x="6566" y="8940"/>
                  <a:pt x="6548" y="8940"/>
                </a:cubicBezTo>
                <a:cubicBezTo>
                  <a:pt x="6529" y="8940"/>
                  <a:pt x="6495" y="8946"/>
                  <a:pt x="6471" y="8955"/>
                </a:cubicBezTo>
                <a:cubicBezTo>
                  <a:pt x="6372" y="8993"/>
                  <a:pt x="6286" y="9014"/>
                  <a:pt x="6178" y="9026"/>
                </a:cubicBezTo>
                <a:cubicBezTo>
                  <a:pt x="6142" y="9031"/>
                  <a:pt x="6079" y="9047"/>
                  <a:pt x="6039" y="9062"/>
                </a:cubicBezTo>
                <a:cubicBezTo>
                  <a:pt x="6000" y="9078"/>
                  <a:pt x="5959" y="9089"/>
                  <a:pt x="5950" y="9089"/>
                </a:cubicBezTo>
                <a:cubicBezTo>
                  <a:pt x="5941" y="9089"/>
                  <a:pt x="5907" y="9100"/>
                  <a:pt x="5876" y="9113"/>
                </a:cubicBezTo>
                <a:cubicBezTo>
                  <a:pt x="5844" y="9126"/>
                  <a:pt x="5812" y="9136"/>
                  <a:pt x="5803" y="9136"/>
                </a:cubicBezTo>
                <a:cubicBezTo>
                  <a:pt x="5784" y="9136"/>
                  <a:pt x="5604" y="9178"/>
                  <a:pt x="5558" y="9193"/>
                </a:cubicBezTo>
                <a:cubicBezTo>
                  <a:pt x="5516" y="9207"/>
                  <a:pt x="5448" y="9218"/>
                  <a:pt x="5376" y="9221"/>
                </a:cubicBezTo>
                <a:cubicBezTo>
                  <a:pt x="5342" y="9223"/>
                  <a:pt x="5249" y="9229"/>
                  <a:pt x="5168" y="9234"/>
                </a:cubicBezTo>
                <a:cubicBezTo>
                  <a:pt x="5069" y="9240"/>
                  <a:pt x="5019" y="9239"/>
                  <a:pt x="5012" y="9231"/>
                </a:cubicBezTo>
                <a:cubicBezTo>
                  <a:pt x="5007" y="9224"/>
                  <a:pt x="4975" y="9212"/>
                  <a:pt x="4944" y="9204"/>
                </a:cubicBezTo>
                <a:cubicBezTo>
                  <a:pt x="4913" y="9196"/>
                  <a:pt x="4872" y="9180"/>
                  <a:pt x="4851" y="9166"/>
                </a:cubicBezTo>
                <a:cubicBezTo>
                  <a:pt x="4830" y="9153"/>
                  <a:pt x="4785" y="9132"/>
                  <a:pt x="4751" y="9119"/>
                </a:cubicBezTo>
                <a:cubicBezTo>
                  <a:pt x="4717" y="9107"/>
                  <a:pt x="4661" y="9077"/>
                  <a:pt x="4629" y="9055"/>
                </a:cubicBezTo>
                <a:cubicBezTo>
                  <a:pt x="4515" y="8977"/>
                  <a:pt x="4295" y="8817"/>
                  <a:pt x="4263" y="8790"/>
                </a:cubicBezTo>
                <a:cubicBezTo>
                  <a:pt x="4246" y="8775"/>
                  <a:pt x="4210" y="8746"/>
                  <a:pt x="4185" y="8726"/>
                </a:cubicBezTo>
                <a:cubicBezTo>
                  <a:pt x="4094" y="8653"/>
                  <a:pt x="4023" y="8582"/>
                  <a:pt x="4031" y="8571"/>
                </a:cubicBezTo>
                <a:cubicBezTo>
                  <a:pt x="4036" y="8565"/>
                  <a:pt x="4028" y="8561"/>
                  <a:pt x="4015" y="8562"/>
                </a:cubicBezTo>
                <a:cubicBezTo>
                  <a:pt x="3990" y="8563"/>
                  <a:pt x="3911" y="8493"/>
                  <a:pt x="3836" y="8406"/>
                </a:cubicBezTo>
                <a:cubicBezTo>
                  <a:pt x="3817" y="8384"/>
                  <a:pt x="3773" y="8344"/>
                  <a:pt x="3739" y="8318"/>
                </a:cubicBezTo>
                <a:cubicBezTo>
                  <a:pt x="3704" y="8292"/>
                  <a:pt x="3676" y="8265"/>
                  <a:pt x="3676" y="8258"/>
                </a:cubicBezTo>
                <a:cubicBezTo>
                  <a:pt x="3676" y="8251"/>
                  <a:pt x="3656" y="8229"/>
                  <a:pt x="3633" y="8208"/>
                </a:cubicBezTo>
                <a:cubicBezTo>
                  <a:pt x="3586" y="8166"/>
                  <a:pt x="3554" y="8123"/>
                  <a:pt x="3554" y="8107"/>
                </a:cubicBezTo>
                <a:cubicBezTo>
                  <a:pt x="3554" y="8101"/>
                  <a:pt x="3503" y="8037"/>
                  <a:pt x="3442" y="7964"/>
                </a:cubicBezTo>
                <a:cubicBezTo>
                  <a:pt x="3297" y="7790"/>
                  <a:pt x="3294" y="7786"/>
                  <a:pt x="3243" y="7712"/>
                </a:cubicBezTo>
                <a:cubicBezTo>
                  <a:pt x="3219" y="7677"/>
                  <a:pt x="3191" y="7641"/>
                  <a:pt x="3181" y="7632"/>
                </a:cubicBezTo>
                <a:cubicBezTo>
                  <a:pt x="3153" y="7607"/>
                  <a:pt x="3019" y="7393"/>
                  <a:pt x="3019" y="7374"/>
                </a:cubicBezTo>
                <a:cubicBezTo>
                  <a:pt x="3019" y="7365"/>
                  <a:pt x="3007" y="7345"/>
                  <a:pt x="2992" y="7330"/>
                </a:cubicBezTo>
                <a:cubicBezTo>
                  <a:pt x="2977" y="7314"/>
                  <a:pt x="2955" y="7281"/>
                  <a:pt x="2944" y="7256"/>
                </a:cubicBezTo>
                <a:cubicBezTo>
                  <a:pt x="2933" y="7230"/>
                  <a:pt x="2917" y="7201"/>
                  <a:pt x="2907" y="7191"/>
                </a:cubicBezTo>
                <a:cubicBezTo>
                  <a:pt x="2886" y="7172"/>
                  <a:pt x="2822" y="7022"/>
                  <a:pt x="2822" y="6993"/>
                </a:cubicBezTo>
                <a:cubicBezTo>
                  <a:pt x="2822" y="6982"/>
                  <a:pt x="2814" y="6969"/>
                  <a:pt x="2807" y="6966"/>
                </a:cubicBezTo>
                <a:cubicBezTo>
                  <a:pt x="2800" y="6963"/>
                  <a:pt x="2791" y="6949"/>
                  <a:pt x="2786" y="6935"/>
                </a:cubicBezTo>
                <a:cubicBezTo>
                  <a:pt x="2782" y="6920"/>
                  <a:pt x="2763" y="6869"/>
                  <a:pt x="2745" y="6821"/>
                </a:cubicBezTo>
                <a:cubicBezTo>
                  <a:pt x="2719" y="6754"/>
                  <a:pt x="2711" y="6698"/>
                  <a:pt x="2707" y="6573"/>
                </a:cubicBezTo>
                <a:cubicBezTo>
                  <a:pt x="2705" y="6476"/>
                  <a:pt x="2711" y="6401"/>
                  <a:pt x="2720" y="6387"/>
                </a:cubicBezTo>
                <a:cubicBezTo>
                  <a:pt x="2741" y="6356"/>
                  <a:pt x="2760" y="6285"/>
                  <a:pt x="2770" y="6214"/>
                </a:cubicBezTo>
                <a:cubicBezTo>
                  <a:pt x="2777" y="6158"/>
                  <a:pt x="2834" y="6093"/>
                  <a:pt x="2873" y="6093"/>
                </a:cubicBezTo>
                <a:cubicBezTo>
                  <a:pt x="2882" y="6093"/>
                  <a:pt x="2899" y="6085"/>
                  <a:pt x="2913" y="6075"/>
                </a:cubicBezTo>
                <a:cubicBezTo>
                  <a:pt x="2924" y="6068"/>
                  <a:pt x="2931" y="6064"/>
                  <a:pt x="2942" y="6064"/>
                </a:cubicBezTo>
                <a:close/>
                <a:moveTo>
                  <a:pt x="18519" y="6107"/>
                </a:moveTo>
                <a:cubicBezTo>
                  <a:pt x="18524" y="6106"/>
                  <a:pt x="18532" y="6112"/>
                  <a:pt x="18548" y="6122"/>
                </a:cubicBezTo>
                <a:cubicBezTo>
                  <a:pt x="18601" y="6159"/>
                  <a:pt x="18617" y="6204"/>
                  <a:pt x="18668" y="6431"/>
                </a:cubicBezTo>
                <a:cubicBezTo>
                  <a:pt x="18677" y="6471"/>
                  <a:pt x="18691" y="6521"/>
                  <a:pt x="18699" y="6544"/>
                </a:cubicBezTo>
                <a:cubicBezTo>
                  <a:pt x="18731" y="6636"/>
                  <a:pt x="18704" y="7173"/>
                  <a:pt x="18662" y="7290"/>
                </a:cubicBezTo>
                <a:cubicBezTo>
                  <a:pt x="18650" y="7322"/>
                  <a:pt x="18627" y="7389"/>
                  <a:pt x="18612" y="7440"/>
                </a:cubicBezTo>
                <a:cubicBezTo>
                  <a:pt x="18597" y="7491"/>
                  <a:pt x="18576" y="7548"/>
                  <a:pt x="18566" y="7567"/>
                </a:cubicBezTo>
                <a:cubicBezTo>
                  <a:pt x="18556" y="7586"/>
                  <a:pt x="18543" y="7628"/>
                  <a:pt x="18537" y="7660"/>
                </a:cubicBezTo>
                <a:cubicBezTo>
                  <a:pt x="18531" y="7692"/>
                  <a:pt x="18512" y="7742"/>
                  <a:pt x="18494" y="7770"/>
                </a:cubicBezTo>
                <a:cubicBezTo>
                  <a:pt x="18322" y="8035"/>
                  <a:pt x="18240" y="8148"/>
                  <a:pt x="18197" y="8184"/>
                </a:cubicBezTo>
                <a:cubicBezTo>
                  <a:pt x="18169" y="8207"/>
                  <a:pt x="18135" y="8241"/>
                  <a:pt x="18122" y="8260"/>
                </a:cubicBezTo>
                <a:cubicBezTo>
                  <a:pt x="18093" y="8302"/>
                  <a:pt x="17869" y="8480"/>
                  <a:pt x="17776" y="8534"/>
                </a:cubicBezTo>
                <a:cubicBezTo>
                  <a:pt x="17737" y="8556"/>
                  <a:pt x="17663" y="8606"/>
                  <a:pt x="17610" y="8644"/>
                </a:cubicBezTo>
                <a:cubicBezTo>
                  <a:pt x="17557" y="8682"/>
                  <a:pt x="17473" y="8729"/>
                  <a:pt x="17425" y="8748"/>
                </a:cubicBezTo>
                <a:cubicBezTo>
                  <a:pt x="17377" y="8766"/>
                  <a:pt x="17319" y="8799"/>
                  <a:pt x="17297" y="8820"/>
                </a:cubicBezTo>
                <a:cubicBezTo>
                  <a:pt x="17274" y="8841"/>
                  <a:pt x="17247" y="8858"/>
                  <a:pt x="17236" y="8858"/>
                </a:cubicBezTo>
                <a:cubicBezTo>
                  <a:pt x="17226" y="8858"/>
                  <a:pt x="17193" y="8876"/>
                  <a:pt x="17162" y="8897"/>
                </a:cubicBezTo>
                <a:cubicBezTo>
                  <a:pt x="17075" y="8955"/>
                  <a:pt x="16868" y="9061"/>
                  <a:pt x="16786" y="9089"/>
                </a:cubicBezTo>
                <a:cubicBezTo>
                  <a:pt x="16746" y="9103"/>
                  <a:pt x="16676" y="9118"/>
                  <a:pt x="16633" y="9124"/>
                </a:cubicBezTo>
                <a:cubicBezTo>
                  <a:pt x="16589" y="9129"/>
                  <a:pt x="16533" y="9139"/>
                  <a:pt x="16508" y="9143"/>
                </a:cubicBezTo>
                <a:cubicBezTo>
                  <a:pt x="16483" y="9147"/>
                  <a:pt x="16460" y="9147"/>
                  <a:pt x="16456" y="9144"/>
                </a:cubicBezTo>
                <a:cubicBezTo>
                  <a:pt x="16452" y="9141"/>
                  <a:pt x="16342" y="9127"/>
                  <a:pt x="16212" y="9113"/>
                </a:cubicBezTo>
                <a:cubicBezTo>
                  <a:pt x="16045" y="9095"/>
                  <a:pt x="15967" y="9081"/>
                  <a:pt x="15946" y="9067"/>
                </a:cubicBezTo>
                <a:cubicBezTo>
                  <a:pt x="15908" y="9042"/>
                  <a:pt x="15869" y="9031"/>
                  <a:pt x="15803" y="9025"/>
                </a:cubicBezTo>
                <a:cubicBezTo>
                  <a:pt x="15652" y="9010"/>
                  <a:pt x="15404" y="8952"/>
                  <a:pt x="15404" y="8930"/>
                </a:cubicBezTo>
                <a:cubicBezTo>
                  <a:pt x="15404" y="8918"/>
                  <a:pt x="15308" y="8885"/>
                  <a:pt x="15241" y="8875"/>
                </a:cubicBezTo>
                <a:cubicBezTo>
                  <a:pt x="15214" y="8871"/>
                  <a:pt x="15175" y="8858"/>
                  <a:pt x="15156" y="8847"/>
                </a:cubicBezTo>
                <a:cubicBezTo>
                  <a:pt x="15104" y="8817"/>
                  <a:pt x="15022" y="8789"/>
                  <a:pt x="14987" y="8789"/>
                </a:cubicBezTo>
                <a:cubicBezTo>
                  <a:pt x="14971" y="8789"/>
                  <a:pt x="14939" y="8779"/>
                  <a:pt x="14917" y="8767"/>
                </a:cubicBezTo>
                <a:cubicBezTo>
                  <a:pt x="14895" y="8755"/>
                  <a:pt x="14828" y="8734"/>
                  <a:pt x="14770" y="8721"/>
                </a:cubicBezTo>
                <a:cubicBezTo>
                  <a:pt x="14711" y="8707"/>
                  <a:pt x="14637" y="8686"/>
                  <a:pt x="14604" y="8674"/>
                </a:cubicBezTo>
                <a:cubicBezTo>
                  <a:pt x="14447" y="8616"/>
                  <a:pt x="14271" y="8557"/>
                  <a:pt x="14257" y="8557"/>
                </a:cubicBezTo>
                <a:cubicBezTo>
                  <a:pt x="14230" y="8557"/>
                  <a:pt x="14009" y="8484"/>
                  <a:pt x="13969" y="8461"/>
                </a:cubicBezTo>
                <a:cubicBezTo>
                  <a:pt x="13947" y="8449"/>
                  <a:pt x="13871" y="8428"/>
                  <a:pt x="13801" y="8412"/>
                </a:cubicBezTo>
                <a:cubicBezTo>
                  <a:pt x="13731" y="8397"/>
                  <a:pt x="13668" y="8378"/>
                  <a:pt x="13660" y="8371"/>
                </a:cubicBezTo>
                <a:cubicBezTo>
                  <a:pt x="13651" y="8365"/>
                  <a:pt x="13631" y="8360"/>
                  <a:pt x="13616" y="8360"/>
                </a:cubicBezTo>
                <a:cubicBezTo>
                  <a:pt x="13601" y="8360"/>
                  <a:pt x="13581" y="8350"/>
                  <a:pt x="13570" y="8337"/>
                </a:cubicBezTo>
                <a:cubicBezTo>
                  <a:pt x="13554" y="8316"/>
                  <a:pt x="13515" y="8295"/>
                  <a:pt x="13467" y="8277"/>
                </a:cubicBezTo>
                <a:cubicBezTo>
                  <a:pt x="13449" y="8272"/>
                  <a:pt x="13431" y="8265"/>
                  <a:pt x="13415" y="8261"/>
                </a:cubicBezTo>
                <a:cubicBezTo>
                  <a:pt x="13397" y="8258"/>
                  <a:pt x="13376" y="8250"/>
                  <a:pt x="13355" y="8242"/>
                </a:cubicBezTo>
                <a:cubicBezTo>
                  <a:pt x="13325" y="8234"/>
                  <a:pt x="13297" y="8225"/>
                  <a:pt x="13286" y="8217"/>
                </a:cubicBezTo>
                <a:cubicBezTo>
                  <a:pt x="13284" y="8216"/>
                  <a:pt x="13280" y="8214"/>
                  <a:pt x="13278" y="8213"/>
                </a:cubicBezTo>
                <a:cubicBezTo>
                  <a:pt x="13207" y="8181"/>
                  <a:pt x="13123" y="8133"/>
                  <a:pt x="13027" y="8072"/>
                </a:cubicBezTo>
                <a:cubicBezTo>
                  <a:pt x="12990" y="8052"/>
                  <a:pt x="12950" y="8029"/>
                  <a:pt x="12919" y="8006"/>
                </a:cubicBezTo>
                <a:cubicBezTo>
                  <a:pt x="12907" y="7997"/>
                  <a:pt x="12905" y="7997"/>
                  <a:pt x="12894" y="7989"/>
                </a:cubicBezTo>
                <a:cubicBezTo>
                  <a:pt x="12857" y="7966"/>
                  <a:pt x="12824" y="7946"/>
                  <a:pt x="12786" y="7925"/>
                </a:cubicBezTo>
                <a:cubicBezTo>
                  <a:pt x="12785" y="7924"/>
                  <a:pt x="12783" y="7924"/>
                  <a:pt x="12782" y="7923"/>
                </a:cubicBezTo>
                <a:cubicBezTo>
                  <a:pt x="12781" y="7922"/>
                  <a:pt x="12779" y="7922"/>
                  <a:pt x="12778" y="7921"/>
                </a:cubicBezTo>
                <a:cubicBezTo>
                  <a:pt x="12755" y="7909"/>
                  <a:pt x="12732" y="7894"/>
                  <a:pt x="12714" y="7885"/>
                </a:cubicBezTo>
                <a:cubicBezTo>
                  <a:pt x="12712" y="7884"/>
                  <a:pt x="12711" y="7883"/>
                  <a:pt x="12709" y="7882"/>
                </a:cubicBezTo>
                <a:cubicBezTo>
                  <a:pt x="12692" y="7874"/>
                  <a:pt x="12675" y="7867"/>
                  <a:pt x="12656" y="7862"/>
                </a:cubicBezTo>
                <a:cubicBezTo>
                  <a:pt x="12631" y="7854"/>
                  <a:pt x="12583" y="7814"/>
                  <a:pt x="12539" y="7766"/>
                </a:cubicBezTo>
                <a:lnTo>
                  <a:pt x="12467" y="7684"/>
                </a:lnTo>
                <a:lnTo>
                  <a:pt x="12471" y="7463"/>
                </a:lnTo>
                <a:cubicBezTo>
                  <a:pt x="12475" y="7287"/>
                  <a:pt x="12471" y="7236"/>
                  <a:pt x="12452" y="7207"/>
                </a:cubicBezTo>
                <a:cubicBezTo>
                  <a:pt x="12406" y="7133"/>
                  <a:pt x="12453" y="7025"/>
                  <a:pt x="12552" y="6974"/>
                </a:cubicBezTo>
                <a:cubicBezTo>
                  <a:pt x="12608" y="6945"/>
                  <a:pt x="12663" y="6943"/>
                  <a:pt x="12865" y="6969"/>
                </a:cubicBezTo>
                <a:cubicBezTo>
                  <a:pt x="12988" y="6985"/>
                  <a:pt x="13020" y="6994"/>
                  <a:pt x="13095" y="7026"/>
                </a:cubicBezTo>
                <a:cubicBezTo>
                  <a:pt x="13131" y="7041"/>
                  <a:pt x="13170" y="7053"/>
                  <a:pt x="13183" y="7053"/>
                </a:cubicBezTo>
                <a:cubicBezTo>
                  <a:pt x="13195" y="7053"/>
                  <a:pt x="13211" y="7059"/>
                  <a:pt x="13218" y="7068"/>
                </a:cubicBezTo>
                <a:cubicBezTo>
                  <a:pt x="13231" y="7086"/>
                  <a:pt x="13423" y="7156"/>
                  <a:pt x="13458" y="7156"/>
                </a:cubicBezTo>
                <a:cubicBezTo>
                  <a:pt x="13479" y="7156"/>
                  <a:pt x="13577" y="7195"/>
                  <a:pt x="13612" y="7216"/>
                </a:cubicBezTo>
                <a:cubicBezTo>
                  <a:pt x="13659" y="7245"/>
                  <a:pt x="13856" y="7319"/>
                  <a:pt x="13886" y="7319"/>
                </a:cubicBezTo>
                <a:cubicBezTo>
                  <a:pt x="13904" y="7319"/>
                  <a:pt x="13937" y="7329"/>
                  <a:pt x="13958" y="7342"/>
                </a:cubicBezTo>
                <a:cubicBezTo>
                  <a:pt x="13980" y="7355"/>
                  <a:pt x="14015" y="7366"/>
                  <a:pt x="14037" y="7366"/>
                </a:cubicBezTo>
                <a:cubicBezTo>
                  <a:pt x="14060" y="7366"/>
                  <a:pt x="14100" y="7378"/>
                  <a:pt x="14126" y="7393"/>
                </a:cubicBezTo>
                <a:cubicBezTo>
                  <a:pt x="14178" y="7421"/>
                  <a:pt x="14454" y="7488"/>
                  <a:pt x="14492" y="7482"/>
                </a:cubicBezTo>
                <a:cubicBezTo>
                  <a:pt x="14497" y="7481"/>
                  <a:pt x="14532" y="7492"/>
                  <a:pt x="14568" y="7504"/>
                </a:cubicBezTo>
                <a:cubicBezTo>
                  <a:pt x="14605" y="7517"/>
                  <a:pt x="14650" y="7526"/>
                  <a:pt x="14670" y="7526"/>
                </a:cubicBezTo>
                <a:cubicBezTo>
                  <a:pt x="14690" y="7526"/>
                  <a:pt x="14719" y="7533"/>
                  <a:pt x="14732" y="7542"/>
                </a:cubicBezTo>
                <a:cubicBezTo>
                  <a:pt x="14746" y="7551"/>
                  <a:pt x="14790" y="7568"/>
                  <a:pt x="14832" y="7580"/>
                </a:cubicBezTo>
                <a:cubicBezTo>
                  <a:pt x="14874" y="7591"/>
                  <a:pt x="14915" y="7604"/>
                  <a:pt x="14923" y="7610"/>
                </a:cubicBezTo>
                <a:cubicBezTo>
                  <a:pt x="14931" y="7615"/>
                  <a:pt x="14957" y="7619"/>
                  <a:pt x="14981" y="7619"/>
                </a:cubicBezTo>
                <a:cubicBezTo>
                  <a:pt x="15006" y="7619"/>
                  <a:pt x="15065" y="7627"/>
                  <a:pt x="15112" y="7636"/>
                </a:cubicBezTo>
                <a:cubicBezTo>
                  <a:pt x="15159" y="7646"/>
                  <a:pt x="15261" y="7656"/>
                  <a:pt x="15336" y="7660"/>
                </a:cubicBezTo>
                <a:cubicBezTo>
                  <a:pt x="15412" y="7664"/>
                  <a:pt x="15500" y="7672"/>
                  <a:pt x="15533" y="7679"/>
                </a:cubicBezTo>
                <a:cubicBezTo>
                  <a:pt x="15567" y="7686"/>
                  <a:pt x="15669" y="7695"/>
                  <a:pt x="15761" y="7701"/>
                </a:cubicBezTo>
                <a:cubicBezTo>
                  <a:pt x="15854" y="7707"/>
                  <a:pt x="15964" y="7718"/>
                  <a:pt x="16006" y="7725"/>
                </a:cubicBezTo>
                <a:cubicBezTo>
                  <a:pt x="16116" y="7742"/>
                  <a:pt x="16364" y="7743"/>
                  <a:pt x="16404" y="7726"/>
                </a:cubicBezTo>
                <a:cubicBezTo>
                  <a:pt x="16423" y="7719"/>
                  <a:pt x="16469" y="7712"/>
                  <a:pt x="16506" y="7712"/>
                </a:cubicBezTo>
                <a:cubicBezTo>
                  <a:pt x="16553" y="7712"/>
                  <a:pt x="16592" y="7704"/>
                  <a:pt x="16631" y="7684"/>
                </a:cubicBezTo>
                <a:cubicBezTo>
                  <a:pt x="16662" y="7668"/>
                  <a:pt x="16691" y="7654"/>
                  <a:pt x="16699" y="7654"/>
                </a:cubicBezTo>
                <a:cubicBezTo>
                  <a:pt x="16707" y="7654"/>
                  <a:pt x="16751" y="7632"/>
                  <a:pt x="16797" y="7603"/>
                </a:cubicBezTo>
                <a:cubicBezTo>
                  <a:pt x="16842" y="7575"/>
                  <a:pt x="16903" y="7544"/>
                  <a:pt x="16931" y="7533"/>
                </a:cubicBezTo>
                <a:cubicBezTo>
                  <a:pt x="16960" y="7522"/>
                  <a:pt x="17006" y="7497"/>
                  <a:pt x="17035" y="7479"/>
                </a:cubicBezTo>
                <a:cubicBezTo>
                  <a:pt x="17065" y="7461"/>
                  <a:pt x="17157" y="7405"/>
                  <a:pt x="17241" y="7353"/>
                </a:cubicBezTo>
                <a:cubicBezTo>
                  <a:pt x="17324" y="7302"/>
                  <a:pt x="17414" y="7243"/>
                  <a:pt x="17440" y="7223"/>
                </a:cubicBezTo>
                <a:cubicBezTo>
                  <a:pt x="17465" y="7202"/>
                  <a:pt x="17543" y="7144"/>
                  <a:pt x="17612" y="7095"/>
                </a:cubicBezTo>
                <a:cubicBezTo>
                  <a:pt x="17681" y="7046"/>
                  <a:pt x="17736" y="6998"/>
                  <a:pt x="17736" y="6990"/>
                </a:cubicBezTo>
                <a:cubicBezTo>
                  <a:pt x="17736" y="6972"/>
                  <a:pt x="17783" y="6938"/>
                  <a:pt x="17784" y="6955"/>
                </a:cubicBezTo>
                <a:cubicBezTo>
                  <a:pt x="17784" y="6961"/>
                  <a:pt x="17799" y="6948"/>
                  <a:pt x="17817" y="6925"/>
                </a:cubicBezTo>
                <a:cubicBezTo>
                  <a:pt x="17836" y="6902"/>
                  <a:pt x="17876" y="6867"/>
                  <a:pt x="17907" y="6846"/>
                </a:cubicBezTo>
                <a:cubicBezTo>
                  <a:pt x="17937" y="6826"/>
                  <a:pt x="17975" y="6790"/>
                  <a:pt x="17990" y="6766"/>
                </a:cubicBezTo>
                <a:cubicBezTo>
                  <a:pt x="18004" y="6742"/>
                  <a:pt x="18033" y="6707"/>
                  <a:pt x="18054" y="6687"/>
                </a:cubicBezTo>
                <a:cubicBezTo>
                  <a:pt x="18074" y="6668"/>
                  <a:pt x="18116" y="6622"/>
                  <a:pt x="18149" y="6584"/>
                </a:cubicBezTo>
                <a:cubicBezTo>
                  <a:pt x="18182" y="6545"/>
                  <a:pt x="18228" y="6494"/>
                  <a:pt x="18249" y="6470"/>
                </a:cubicBezTo>
                <a:cubicBezTo>
                  <a:pt x="18270" y="6446"/>
                  <a:pt x="18302" y="6406"/>
                  <a:pt x="18319" y="6381"/>
                </a:cubicBezTo>
                <a:cubicBezTo>
                  <a:pt x="18337" y="6355"/>
                  <a:pt x="18355" y="6335"/>
                  <a:pt x="18361" y="6335"/>
                </a:cubicBezTo>
                <a:cubicBezTo>
                  <a:pt x="18375" y="6335"/>
                  <a:pt x="18418" y="6271"/>
                  <a:pt x="18440" y="6217"/>
                </a:cubicBezTo>
                <a:cubicBezTo>
                  <a:pt x="18449" y="6193"/>
                  <a:pt x="18463" y="6170"/>
                  <a:pt x="18471" y="6166"/>
                </a:cubicBezTo>
                <a:cubicBezTo>
                  <a:pt x="18479" y="6163"/>
                  <a:pt x="18492" y="6146"/>
                  <a:pt x="18500" y="6130"/>
                </a:cubicBezTo>
                <a:cubicBezTo>
                  <a:pt x="18507" y="6116"/>
                  <a:pt x="18513" y="6108"/>
                  <a:pt x="18519" y="6107"/>
                </a:cubicBezTo>
                <a:close/>
                <a:moveTo>
                  <a:pt x="19616" y="7860"/>
                </a:moveTo>
                <a:lnTo>
                  <a:pt x="19685" y="7910"/>
                </a:lnTo>
                <a:cubicBezTo>
                  <a:pt x="19727" y="7942"/>
                  <a:pt x="19757" y="7977"/>
                  <a:pt x="19768" y="8006"/>
                </a:cubicBezTo>
                <a:cubicBezTo>
                  <a:pt x="19784" y="8054"/>
                  <a:pt x="19799" y="8096"/>
                  <a:pt x="19857" y="8241"/>
                </a:cubicBezTo>
                <a:cubicBezTo>
                  <a:pt x="19884" y="8310"/>
                  <a:pt x="19888" y="8347"/>
                  <a:pt x="19884" y="8450"/>
                </a:cubicBezTo>
                <a:cubicBezTo>
                  <a:pt x="19881" y="8520"/>
                  <a:pt x="19867" y="8604"/>
                  <a:pt x="19853" y="8642"/>
                </a:cubicBezTo>
                <a:cubicBezTo>
                  <a:pt x="19838" y="8679"/>
                  <a:pt x="19826" y="8724"/>
                  <a:pt x="19826" y="8743"/>
                </a:cubicBezTo>
                <a:cubicBezTo>
                  <a:pt x="19826" y="8762"/>
                  <a:pt x="19815" y="8796"/>
                  <a:pt x="19803" y="8818"/>
                </a:cubicBezTo>
                <a:cubicBezTo>
                  <a:pt x="19790" y="8841"/>
                  <a:pt x="19780" y="8873"/>
                  <a:pt x="19780" y="8888"/>
                </a:cubicBezTo>
                <a:cubicBezTo>
                  <a:pt x="19780" y="8926"/>
                  <a:pt x="19737" y="9021"/>
                  <a:pt x="19703" y="9053"/>
                </a:cubicBezTo>
                <a:cubicBezTo>
                  <a:pt x="19687" y="9069"/>
                  <a:pt x="19674" y="9100"/>
                  <a:pt x="19674" y="9124"/>
                </a:cubicBezTo>
                <a:cubicBezTo>
                  <a:pt x="19674" y="9147"/>
                  <a:pt x="19668" y="9171"/>
                  <a:pt x="19660" y="9177"/>
                </a:cubicBezTo>
                <a:cubicBezTo>
                  <a:pt x="19651" y="9184"/>
                  <a:pt x="19617" y="9231"/>
                  <a:pt x="19583" y="9281"/>
                </a:cubicBezTo>
                <a:cubicBezTo>
                  <a:pt x="19504" y="9399"/>
                  <a:pt x="19464" y="9445"/>
                  <a:pt x="19402" y="9498"/>
                </a:cubicBezTo>
                <a:cubicBezTo>
                  <a:pt x="19375" y="9522"/>
                  <a:pt x="19355" y="9549"/>
                  <a:pt x="19355" y="9558"/>
                </a:cubicBezTo>
                <a:cubicBezTo>
                  <a:pt x="19355" y="9568"/>
                  <a:pt x="19330" y="9597"/>
                  <a:pt x="19301" y="9621"/>
                </a:cubicBezTo>
                <a:cubicBezTo>
                  <a:pt x="19271" y="9646"/>
                  <a:pt x="19247" y="9673"/>
                  <a:pt x="19247" y="9684"/>
                </a:cubicBezTo>
                <a:cubicBezTo>
                  <a:pt x="19247" y="9710"/>
                  <a:pt x="19134" y="9829"/>
                  <a:pt x="19027" y="9915"/>
                </a:cubicBezTo>
                <a:cubicBezTo>
                  <a:pt x="19010" y="9929"/>
                  <a:pt x="18971" y="9976"/>
                  <a:pt x="18942" y="10019"/>
                </a:cubicBezTo>
                <a:cubicBezTo>
                  <a:pt x="18890" y="10096"/>
                  <a:pt x="18847" y="10136"/>
                  <a:pt x="18738" y="10207"/>
                </a:cubicBezTo>
                <a:cubicBezTo>
                  <a:pt x="18709" y="10226"/>
                  <a:pt x="18664" y="10265"/>
                  <a:pt x="18639" y="10293"/>
                </a:cubicBezTo>
                <a:cubicBezTo>
                  <a:pt x="18614" y="10322"/>
                  <a:pt x="18559" y="10372"/>
                  <a:pt x="18516" y="10403"/>
                </a:cubicBezTo>
                <a:cubicBezTo>
                  <a:pt x="18474" y="10435"/>
                  <a:pt x="18440" y="10465"/>
                  <a:pt x="18440" y="10471"/>
                </a:cubicBezTo>
                <a:cubicBezTo>
                  <a:pt x="18440" y="10497"/>
                  <a:pt x="18045" y="10794"/>
                  <a:pt x="17904" y="10874"/>
                </a:cubicBezTo>
                <a:cubicBezTo>
                  <a:pt x="17875" y="10891"/>
                  <a:pt x="17789" y="10948"/>
                  <a:pt x="17714" y="11000"/>
                </a:cubicBezTo>
                <a:cubicBezTo>
                  <a:pt x="17638" y="11052"/>
                  <a:pt x="17542" y="11112"/>
                  <a:pt x="17500" y="11132"/>
                </a:cubicBezTo>
                <a:cubicBezTo>
                  <a:pt x="17341" y="11210"/>
                  <a:pt x="17227" y="11257"/>
                  <a:pt x="17151" y="11278"/>
                </a:cubicBezTo>
                <a:cubicBezTo>
                  <a:pt x="17056" y="11305"/>
                  <a:pt x="16923" y="11314"/>
                  <a:pt x="16861" y="11299"/>
                </a:cubicBezTo>
                <a:cubicBezTo>
                  <a:pt x="16836" y="11293"/>
                  <a:pt x="16774" y="11283"/>
                  <a:pt x="16724" y="11277"/>
                </a:cubicBezTo>
                <a:cubicBezTo>
                  <a:pt x="16674" y="11271"/>
                  <a:pt x="16573" y="11255"/>
                  <a:pt x="16502" y="11242"/>
                </a:cubicBezTo>
                <a:cubicBezTo>
                  <a:pt x="16260" y="11197"/>
                  <a:pt x="16174" y="11183"/>
                  <a:pt x="16131" y="11179"/>
                </a:cubicBezTo>
                <a:cubicBezTo>
                  <a:pt x="16107" y="11177"/>
                  <a:pt x="16082" y="11171"/>
                  <a:pt x="16077" y="11165"/>
                </a:cubicBezTo>
                <a:cubicBezTo>
                  <a:pt x="16068" y="11156"/>
                  <a:pt x="15963" y="11139"/>
                  <a:pt x="15809" y="11121"/>
                </a:cubicBezTo>
                <a:cubicBezTo>
                  <a:pt x="15785" y="11118"/>
                  <a:pt x="15757" y="11110"/>
                  <a:pt x="15749" y="11104"/>
                </a:cubicBezTo>
                <a:cubicBezTo>
                  <a:pt x="15740" y="11097"/>
                  <a:pt x="15722" y="11091"/>
                  <a:pt x="15709" y="11091"/>
                </a:cubicBezTo>
                <a:cubicBezTo>
                  <a:pt x="15683" y="11091"/>
                  <a:pt x="15462" y="11026"/>
                  <a:pt x="15355" y="10986"/>
                </a:cubicBezTo>
                <a:cubicBezTo>
                  <a:pt x="15340" y="10980"/>
                  <a:pt x="15320" y="10976"/>
                  <a:pt x="15311" y="10976"/>
                </a:cubicBezTo>
                <a:cubicBezTo>
                  <a:pt x="15302" y="10976"/>
                  <a:pt x="15267" y="10965"/>
                  <a:pt x="15232" y="10953"/>
                </a:cubicBezTo>
                <a:cubicBezTo>
                  <a:pt x="15198" y="10940"/>
                  <a:pt x="15151" y="10929"/>
                  <a:pt x="15131" y="10929"/>
                </a:cubicBezTo>
                <a:cubicBezTo>
                  <a:pt x="15110" y="10929"/>
                  <a:pt x="15066" y="10913"/>
                  <a:pt x="15031" y="10891"/>
                </a:cubicBezTo>
                <a:cubicBezTo>
                  <a:pt x="14992" y="10867"/>
                  <a:pt x="14944" y="10848"/>
                  <a:pt x="14902" y="10842"/>
                </a:cubicBezTo>
                <a:cubicBezTo>
                  <a:pt x="14864" y="10838"/>
                  <a:pt x="14821" y="10823"/>
                  <a:pt x="14803" y="10808"/>
                </a:cubicBezTo>
                <a:cubicBezTo>
                  <a:pt x="14785" y="10794"/>
                  <a:pt x="14732" y="10774"/>
                  <a:pt x="14685" y="10764"/>
                </a:cubicBezTo>
                <a:cubicBezTo>
                  <a:pt x="14637" y="10753"/>
                  <a:pt x="14592" y="10736"/>
                  <a:pt x="14585" y="10728"/>
                </a:cubicBezTo>
                <a:cubicBezTo>
                  <a:pt x="14578" y="10719"/>
                  <a:pt x="14534" y="10693"/>
                  <a:pt x="14487" y="10669"/>
                </a:cubicBezTo>
                <a:cubicBezTo>
                  <a:pt x="14441" y="10646"/>
                  <a:pt x="14393" y="10619"/>
                  <a:pt x="14378" y="10608"/>
                </a:cubicBezTo>
                <a:cubicBezTo>
                  <a:pt x="14349" y="10589"/>
                  <a:pt x="14233" y="10534"/>
                  <a:pt x="14176" y="10514"/>
                </a:cubicBezTo>
                <a:cubicBezTo>
                  <a:pt x="14159" y="10508"/>
                  <a:pt x="14105" y="10470"/>
                  <a:pt x="14056" y="10429"/>
                </a:cubicBezTo>
                <a:cubicBezTo>
                  <a:pt x="13985" y="10368"/>
                  <a:pt x="13951" y="10348"/>
                  <a:pt x="13888" y="10333"/>
                </a:cubicBezTo>
                <a:cubicBezTo>
                  <a:pt x="13845" y="10322"/>
                  <a:pt x="13789" y="10300"/>
                  <a:pt x="13763" y="10282"/>
                </a:cubicBezTo>
                <a:cubicBezTo>
                  <a:pt x="13738" y="10265"/>
                  <a:pt x="13692" y="10239"/>
                  <a:pt x="13660" y="10224"/>
                </a:cubicBezTo>
                <a:cubicBezTo>
                  <a:pt x="13608" y="10201"/>
                  <a:pt x="13597" y="10200"/>
                  <a:pt x="13564" y="10213"/>
                </a:cubicBezTo>
                <a:cubicBezTo>
                  <a:pt x="13531" y="10226"/>
                  <a:pt x="13522" y="10226"/>
                  <a:pt x="13485" y="10203"/>
                </a:cubicBezTo>
                <a:cubicBezTo>
                  <a:pt x="13463" y="10190"/>
                  <a:pt x="13427" y="10172"/>
                  <a:pt x="13409" y="10166"/>
                </a:cubicBezTo>
                <a:cubicBezTo>
                  <a:pt x="13366" y="10152"/>
                  <a:pt x="13364" y="10119"/>
                  <a:pt x="13404" y="10111"/>
                </a:cubicBezTo>
                <a:cubicBezTo>
                  <a:pt x="13438" y="10104"/>
                  <a:pt x="13432" y="10085"/>
                  <a:pt x="13396" y="10085"/>
                </a:cubicBezTo>
                <a:cubicBezTo>
                  <a:pt x="13384" y="10085"/>
                  <a:pt x="13351" y="10068"/>
                  <a:pt x="13324" y="10048"/>
                </a:cubicBezTo>
                <a:cubicBezTo>
                  <a:pt x="13258" y="9998"/>
                  <a:pt x="13160" y="9939"/>
                  <a:pt x="13056" y="9887"/>
                </a:cubicBezTo>
                <a:cubicBezTo>
                  <a:pt x="12935" y="9827"/>
                  <a:pt x="12566" y="9545"/>
                  <a:pt x="12566" y="9513"/>
                </a:cubicBezTo>
                <a:cubicBezTo>
                  <a:pt x="12566" y="9508"/>
                  <a:pt x="12544" y="9482"/>
                  <a:pt x="12517" y="9456"/>
                </a:cubicBezTo>
                <a:cubicBezTo>
                  <a:pt x="12446" y="9388"/>
                  <a:pt x="12403" y="9304"/>
                  <a:pt x="12392" y="9215"/>
                </a:cubicBezTo>
                <a:cubicBezTo>
                  <a:pt x="12378" y="9103"/>
                  <a:pt x="12392" y="9067"/>
                  <a:pt x="12471" y="9004"/>
                </a:cubicBezTo>
                <a:lnTo>
                  <a:pt x="12539" y="8949"/>
                </a:lnTo>
                <a:lnTo>
                  <a:pt x="12670" y="8952"/>
                </a:lnTo>
                <a:cubicBezTo>
                  <a:pt x="12811" y="8956"/>
                  <a:pt x="12839" y="8964"/>
                  <a:pt x="12956" y="9033"/>
                </a:cubicBezTo>
                <a:cubicBezTo>
                  <a:pt x="12999" y="9058"/>
                  <a:pt x="13041" y="9078"/>
                  <a:pt x="13048" y="9078"/>
                </a:cubicBezTo>
                <a:cubicBezTo>
                  <a:pt x="13054" y="9078"/>
                  <a:pt x="13099" y="9101"/>
                  <a:pt x="13149" y="9130"/>
                </a:cubicBezTo>
                <a:cubicBezTo>
                  <a:pt x="13200" y="9159"/>
                  <a:pt x="13270" y="9188"/>
                  <a:pt x="13307" y="9195"/>
                </a:cubicBezTo>
                <a:cubicBezTo>
                  <a:pt x="13343" y="9202"/>
                  <a:pt x="13382" y="9216"/>
                  <a:pt x="13392" y="9225"/>
                </a:cubicBezTo>
                <a:cubicBezTo>
                  <a:pt x="13402" y="9233"/>
                  <a:pt x="13425" y="9240"/>
                  <a:pt x="13444" y="9240"/>
                </a:cubicBezTo>
                <a:cubicBezTo>
                  <a:pt x="13465" y="9240"/>
                  <a:pt x="13494" y="9257"/>
                  <a:pt x="13525" y="9286"/>
                </a:cubicBezTo>
                <a:cubicBezTo>
                  <a:pt x="13552" y="9311"/>
                  <a:pt x="13581" y="9333"/>
                  <a:pt x="13589" y="9333"/>
                </a:cubicBezTo>
                <a:cubicBezTo>
                  <a:pt x="13597" y="9333"/>
                  <a:pt x="13663" y="9357"/>
                  <a:pt x="13736" y="9388"/>
                </a:cubicBezTo>
                <a:cubicBezTo>
                  <a:pt x="13810" y="9419"/>
                  <a:pt x="13897" y="9448"/>
                  <a:pt x="13929" y="9453"/>
                </a:cubicBezTo>
                <a:cubicBezTo>
                  <a:pt x="13961" y="9457"/>
                  <a:pt x="14013" y="9478"/>
                  <a:pt x="14043" y="9498"/>
                </a:cubicBezTo>
                <a:cubicBezTo>
                  <a:pt x="14074" y="9519"/>
                  <a:pt x="14130" y="9546"/>
                  <a:pt x="14168" y="9558"/>
                </a:cubicBezTo>
                <a:cubicBezTo>
                  <a:pt x="14206" y="9570"/>
                  <a:pt x="14252" y="9590"/>
                  <a:pt x="14272" y="9601"/>
                </a:cubicBezTo>
                <a:cubicBezTo>
                  <a:pt x="14291" y="9612"/>
                  <a:pt x="14350" y="9625"/>
                  <a:pt x="14400" y="9629"/>
                </a:cubicBezTo>
                <a:cubicBezTo>
                  <a:pt x="14455" y="9634"/>
                  <a:pt x="14495" y="9643"/>
                  <a:pt x="14500" y="9653"/>
                </a:cubicBezTo>
                <a:cubicBezTo>
                  <a:pt x="14504" y="9661"/>
                  <a:pt x="14521" y="9668"/>
                  <a:pt x="14537" y="9668"/>
                </a:cubicBezTo>
                <a:cubicBezTo>
                  <a:pt x="14554" y="9668"/>
                  <a:pt x="14586" y="9677"/>
                  <a:pt x="14608" y="9689"/>
                </a:cubicBezTo>
                <a:cubicBezTo>
                  <a:pt x="14665" y="9719"/>
                  <a:pt x="14779" y="9749"/>
                  <a:pt x="14834" y="9749"/>
                </a:cubicBezTo>
                <a:cubicBezTo>
                  <a:pt x="14860" y="9749"/>
                  <a:pt x="14890" y="9756"/>
                  <a:pt x="14900" y="9766"/>
                </a:cubicBezTo>
                <a:cubicBezTo>
                  <a:pt x="14911" y="9776"/>
                  <a:pt x="14930" y="9785"/>
                  <a:pt x="14944" y="9785"/>
                </a:cubicBezTo>
                <a:cubicBezTo>
                  <a:pt x="14958" y="9785"/>
                  <a:pt x="15059" y="9806"/>
                  <a:pt x="15168" y="9832"/>
                </a:cubicBezTo>
                <a:cubicBezTo>
                  <a:pt x="15466" y="9903"/>
                  <a:pt x="15614" y="9932"/>
                  <a:pt x="15716" y="9941"/>
                </a:cubicBezTo>
                <a:cubicBezTo>
                  <a:pt x="15802" y="9948"/>
                  <a:pt x="15942" y="9977"/>
                  <a:pt x="15975" y="9994"/>
                </a:cubicBezTo>
                <a:cubicBezTo>
                  <a:pt x="15983" y="9999"/>
                  <a:pt x="16045" y="10007"/>
                  <a:pt x="16112" y="10015"/>
                </a:cubicBezTo>
                <a:cubicBezTo>
                  <a:pt x="16179" y="10022"/>
                  <a:pt x="16286" y="10042"/>
                  <a:pt x="16348" y="10057"/>
                </a:cubicBezTo>
                <a:cubicBezTo>
                  <a:pt x="16411" y="10072"/>
                  <a:pt x="16506" y="10087"/>
                  <a:pt x="16556" y="10090"/>
                </a:cubicBezTo>
                <a:cubicBezTo>
                  <a:pt x="16606" y="10093"/>
                  <a:pt x="16699" y="10100"/>
                  <a:pt x="16763" y="10106"/>
                </a:cubicBezTo>
                <a:cubicBezTo>
                  <a:pt x="16828" y="10112"/>
                  <a:pt x="16964" y="10116"/>
                  <a:pt x="17068" y="10115"/>
                </a:cubicBezTo>
                <a:cubicBezTo>
                  <a:pt x="17224" y="10114"/>
                  <a:pt x="17266" y="10110"/>
                  <a:pt x="17297" y="10093"/>
                </a:cubicBezTo>
                <a:cubicBezTo>
                  <a:pt x="17317" y="10082"/>
                  <a:pt x="17371" y="10054"/>
                  <a:pt x="17417" y="10030"/>
                </a:cubicBezTo>
                <a:cubicBezTo>
                  <a:pt x="17463" y="10007"/>
                  <a:pt x="17547" y="9953"/>
                  <a:pt x="17604" y="9909"/>
                </a:cubicBezTo>
                <a:cubicBezTo>
                  <a:pt x="17660" y="9866"/>
                  <a:pt x="17711" y="9830"/>
                  <a:pt x="17718" y="9830"/>
                </a:cubicBezTo>
                <a:cubicBezTo>
                  <a:pt x="17724" y="9830"/>
                  <a:pt x="17737" y="9815"/>
                  <a:pt x="17747" y="9796"/>
                </a:cubicBezTo>
                <a:cubicBezTo>
                  <a:pt x="17759" y="9772"/>
                  <a:pt x="17784" y="9755"/>
                  <a:pt x="17824" y="9742"/>
                </a:cubicBezTo>
                <a:cubicBezTo>
                  <a:pt x="17880" y="9725"/>
                  <a:pt x="17949" y="9675"/>
                  <a:pt x="17950" y="9651"/>
                </a:cubicBezTo>
                <a:cubicBezTo>
                  <a:pt x="17951" y="9636"/>
                  <a:pt x="18016" y="9582"/>
                  <a:pt x="18108" y="9524"/>
                </a:cubicBezTo>
                <a:cubicBezTo>
                  <a:pt x="18147" y="9498"/>
                  <a:pt x="18178" y="9472"/>
                  <a:pt x="18178" y="9465"/>
                </a:cubicBezTo>
                <a:cubicBezTo>
                  <a:pt x="18178" y="9450"/>
                  <a:pt x="18338" y="9333"/>
                  <a:pt x="18359" y="9333"/>
                </a:cubicBezTo>
                <a:cubicBezTo>
                  <a:pt x="18366" y="9333"/>
                  <a:pt x="18399" y="9301"/>
                  <a:pt x="18431" y="9261"/>
                </a:cubicBezTo>
                <a:cubicBezTo>
                  <a:pt x="18464" y="9221"/>
                  <a:pt x="18524" y="9153"/>
                  <a:pt x="18564" y="9111"/>
                </a:cubicBezTo>
                <a:cubicBezTo>
                  <a:pt x="18604" y="9069"/>
                  <a:pt x="18637" y="9031"/>
                  <a:pt x="18637" y="9026"/>
                </a:cubicBezTo>
                <a:cubicBezTo>
                  <a:pt x="18637" y="9021"/>
                  <a:pt x="18659" y="8996"/>
                  <a:pt x="18687" y="8970"/>
                </a:cubicBezTo>
                <a:cubicBezTo>
                  <a:pt x="18714" y="8944"/>
                  <a:pt x="18742" y="8914"/>
                  <a:pt x="18751" y="8903"/>
                </a:cubicBezTo>
                <a:cubicBezTo>
                  <a:pt x="18759" y="8892"/>
                  <a:pt x="18821" y="8836"/>
                  <a:pt x="18886" y="8778"/>
                </a:cubicBezTo>
                <a:cubicBezTo>
                  <a:pt x="18951" y="8720"/>
                  <a:pt x="19002" y="8663"/>
                  <a:pt x="19002" y="8652"/>
                </a:cubicBezTo>
                <a:cubicBezTo>
                  <a:pt x="19002" y="8640"/>
                  <a:pt x="19020" y="8613"/>
                  <a:pt x="19041" y="8592"/>
                </a:cubicBezTo>
                <a:cubicBezTo>
                  <a:pt x="19062" y="8570"/>
                  <a:pt x="19079" y="8549"/>
                  <a:pt x="19079" y="8543"/>
                </a:cubicBezTo>
                <a:cubicBezTo>
                  <a:pt x="19079" y="8537"/>
                  <a:pt x="19102" y="8510"/>
                  <a:pt x="19131" y="8483"/>
                </a:cubicBezTo>
                <a:cubicBezTo>
                  <a:pt x="19159" y="8457"/>
                  <a:pt x="19198" y="8413"/>
                  <a:pt x="19218" y="8386"/>
                </a:cubicBezTo>
                <a:cubicBezTo>
                  <a:pt x="19238" y="8358"/>
                  <a:pt x="19275" y="8305"/>
                  <a:pt x="19301" y="8269"/>
                </a:cubicBezTo>
                <a:cubicBezTo>
                  <a:pt x="19326" y="8233"/>
                  <a:pt x="19369" y="8175"/>
                  <a:pt x="19396" y="8139"/>
                </a:cubicBezTo>
                <a:cubicBezTo>
                  <a:pt x="19423" y="8102"/>
                  <a:pt x="19446" y="8056"/>
                  <a:pt x="19446" y="8036"/>
                </a:cubicBezTo>
                <a:cubicBezTo>
                  <a:pt x="19446" y="7976"/>
                  <a:pt x="19483" y="7924"/>
                  <a:pt x="19552" y="7891"/>
                </a:cubicBezTo>
                <a:lnTo>
                  <a:pt x="19616" y="7860"/>
                </a:lnTo>
                <a:close/>
                <a:moveTo>
                  <a:pt x="8633" y="8129"/>
                </a:moveTo>
                <a:cubicBezTo>
                  <a:pt x="8616" y="8129"/>
                  <a:pt x="8602" y="8134"/>
                  <a:pt x="8602" y="8140"/>
                </a:cubicBezTo>
                <a:cubicBezTo>
                  <a:pt x="8602" y="8146"/>
                  <a:pt x="8616" y="8153"/>
                  <a:pt x="8633" y="8153"/>
                </a:cubicBezTo>
                <a:cubicBezTo>
                  <a:pt x="8650" y="8153"/>
                  <a:pt x="8662" y="8146"/>
                  <a:pt x="8662" y="8140"/>
                </a:cubicBezTo>
                <a:cubicBezTo>
                  <a:pt x="8662" y="8134"/>
                  <a:pt x="8650" y="8129"/>
                  <a:pt x="8633" y="8129"/>
                </a:cubicBezTo>
                <a:close/>
                <a:moveTo>
                  <a:pt x="2079" y="8423"/>
                </a:moveTo>
                <a:cubicBezTo>
                  <a:pt x="2090" y="8424"/>
                  <a:pt x="2102" y="8428"/>
                  <a:pt x="2116" y="8433"/>
                </a:cubicBezTo>
                <a:cubicBezTo>
                  <a:pt x="2160" y="8449"/>
                  <a:pt x="2239" y="8529"/>
                  <a:pt x="2241" y="8557"/>
                </a:cubicBezTo>
                <a:cubicBezTo>
                  <a:pt x="2242" y="8575"/>
                  <a:pt x="2316" y="8665"/>
                  <a:pt x="2355" y="8696"/>
                </a:cubicBezTo>
                <a:cubicBezTo>
                  <a:pt x="2367" y="8706"/>
                  <a:pt x="2397" y="8745"/>
                  <a:pt x="2419" y="8782"/>
                </a:cubicBezTo>
                <a:cubicBezTo>
                  <a:pt x="2442" y="8819"/>
                  <a:pt x="2488" y="8883"/>
                  <a:pt x="2525" y="8924"/>
                </a:cubicBezTo>
                <a:cubicBezTo>
                  <a:pt x="2562" y="8965"/>
                  <a:pt x="2593" y="9001"/>
                  <a:pt x="2593" y="9006"/>
                </a:cubicBezTo>
                <a:cubicBezTo>
                  <a:pt x="2593" y="9010"/>
                  <a:pt x="2614" y="9037"/>
                  <a:pt x="2641" y="9064"/>
                </a:cubicBezTo>
                <a:cubicBezTo>
                  <a:pt x="2668" y="9091"/>
                  <a:pt x="2720" y="9142"/>
                  <a:pt x="2753" y="9177"/>
                </a:cubicBezTo>
                <a:cubicBezTo>
                  <a:pt x="2787" y="9213"/>
                  <a:pt x="2854" y="9279"/>
                  <a:pt x="2903" y="9322"/>
                </a:cubicBezTo>
                <a:cubicBezTo>
                  <a:pt x="2951" y="9366"/>
                  <a:pt x="2990" y="9405"/>
                  <a:pt x="2990" y="9409"/>
                </a:cubicBezTo>
                <a:cubicBezTo>
                  <a:pt x="2990" y="9413"/>
                  <a:pt x="3008" y="9430"/>
                  <a:pt x="3031" y="9448"/>
                </a:cubicBezTo>
                <a:cubicBezTo>
                  <a:pt x="3082" y="9488"/>
                  <a:pt x="3158" y="9559"/>
                  <a:pt x="3158" y="9568"/>
                </a:cubicBezTo>
                <a:cubicBezTo>
                  <a:pt x="3158" y="9571"/>
                  <a:pt x="3197" y="9606"/>
                  <a:pt x="3247" y="9646"/>
                </a:cubicBezTo>
                <a:cubicBezTo>
                  <a:pt x="3297" y="9687"/>
                  <a:pt x="3340" y="9727"/>
                  <a:pt x="3340" y="9734"/>
                </a:cubicBezTo>
                <a:cubicBezTo>
                  <a:pt x="3340" y="9742"/>
                  <a:pt x="3354" y="9754"/>
                  <a:pt x="3371" y="9761"/>
                </a:cubicBezTo>
                <a:cubicBezTo>
                  <a:pt x="3416" y="9779"/>
                  <a:pt x="3646" y="9954"/>
                  <a:pt x="3699" y="10010"/>
                </a:cubicBezTo>
                <a:cubicBezTo>
                  <a:pt x="3723" y="10035"/>
                  <a:pt x="3755" y="10061"/>
                  <a:pt x="3768" y="10067"/>
                </a:cubicBezTo>
                <a:cubicBezTo>
                  <a:pt x="3780" y="10072"/>
                  <a:pt x="3812" y="10094"/>
                  <a:pt x="3838" y="10115"/>
                </a:cubicBezTo>
                <a:cubicBezTo>
                  <a:pt x="3907" y="10170"/>
                  <a:pt x="4103" y="10274"/>
                  <a:pt x="4205" y="10311"/>
                </a:cubicBezTo>
                <a:cubicBezTo>
                  <a:pt x="4326" y="10354"/>
                  <a:pt x="4493" y="10382"/>
                  <a:pt x="4691" y="10391"/>
                </a:cubicBezTo>
                <a:cubicBezTo>
                  <a:pt x="4870" y="10399"/>
                  <a:pt x="4860" y="10400"/>
                  <a:pt x="5224" y="10322"/>
                </a:cubicBezTo>
                <a:cubicBezTo>
                  <a:pt x="5431" y="10277"/>
                  <a:pt x="5769" y="10213"/>
                  <a:pt x="5801" y="10213"/>
                </a:cubicBezTo>
                <a:cubicBezTo>
                  <a:pt x="5816" y="10213"/>
                  <a:pt x="5847" y="10202"/>
                  <a:pt x="5869" y="10191"/>
                </a:cubicBezTo>
                <a:cubicBezTo>
                  <a:pt x="5892" y="10179"/>
                  <a:pt x="5978" y="10151"/>
                  <a:pt x="6062" y="10126"/>
                </a:cubicBezTo>
                <a:cubicBezTo>
                  <a:pt x="6146" y="10102"/>
                  <a:pt x="6269" y="10061"/>
                  <a:pt x="6336" y="10037"/>
                </a:cubicBezTo>
                <a:cubicBezTo>
                  <a:pt x="6403" y="10013"/>
                  <a:pt x="6493" y="9983"/>
                  <a:pt x="6535" y="9971"/>
                </a:cubicBezTo>
                <a:cubicBezTo>
                  <a:pt x="6791" y="9894"/>
                  <a:pt x="6972" y="9830"/>
                  <a:pt x="7015" y="9802"/>
                </a:cubicBezTo>
                <a:cubicBezTo>
                  <a:pt x="7028" y="9793"/>
                  <a:pt x="7056" y="9783"/>
                  <a:pt x="7077" y="9779"/>
                </a:cubicBezTo>
                <a:cubicBezTo>
                  <a:pt x="7098" y="9774"/>
                  <a:pt x="7143" y="9755"/>
                  <a:pt x="7176" y="9739"/>
                </a:cubicBezTo>
                <a:cubicBezTo>
                  <a:pt x="7210" y="9723"/>
                  <a:pt x="7290" y="9690"/>
                  <a:pt x="7357" y="9665"/>
                </a:cubicBezTo>
                <a:cubicBezTo>
                  <a:pt x="7423" y="9640"/>
                  <a:pt x="7496" y="9610"/>
                  <a:pt x="7517" y="9598"/>
                </a:cubicBezTo>
                <a:cubicBezTo>
                  <a:pt x="7537" y="9585"/>
                  <a:pt x="7566" y="9576"/>
                  <a:pt x="7583" y="9576"/>
                </a:cubicBezTo>
                <a:cubicBezTo>
                  <a:pt x="7599" y="9576"/>
                  <a:pt x="7642" y="9560"/>
                  <a:pt x="7676" y="9542"/>
                </a:cubicBezTo>
                <a:cubicBezTo>
                  <a:pt x="7711" y="9525"/>
                  <a:pt x="7784" y="9495"/>
                  <a:pt x="7838" y="9475"/>
                </a:cubicBezTo>
                <a:cubicBezTo>
                  <a:pt x="7893" y="9455"/>
                  <a:pt x="7952" y="9431"/>
                  <a:pt x="7969" y="9423"/>
                </a:cubicBezTo>
                <a:cubicBezTo>
                  <a:pt x="8065" y="9377"/>
                  <a:pt x="8221" y="9301"/>
                  <a:pt x="8268" y="9278"/>
                </a:cubicBezTo>
                <a:cubicBezTo>
                  <a:pt x="8297" y="9263"/>
                  <a:pt x="8325" y="9251"/>
                  <a:pt x="8330" y="9251"/>
                </a:cubicBezTo>
                <a:cubicBezTo>
                  <a:pt x="8340" y="9251"/>
                  <a:pt x="8626" y="9110"/>
                  <a:pt x="8680" y="9078"/>
                </a:cubicBezTo>
                <a:cubicBezTo>
                  <a:pt x="8703" y="9065"/>
                  <a:pt x="8725" y="9055"/>
                  <a:pt x="8730" y="9055"/>
                </a:cubicBezTo>
                <a:cubicBezTo>
                  <a:pt x="8745" y="9055"/>
                  <a:pt x="8862" y="8991"/>
                  <a:pt x="8911" y="8957"/>
                </a:cubicBezTo>
                <a:cubicBezTo>
                  <a:pt x="8934" y="8940"/>
                  <a:pt x="8971" y="8927"/>
                  <a:pt x="8992" y="8927"/>
                </a:cubicBezTo>
                <a:cubicBezTo>
                  <a:pt x="9012" y="8927"/>
                  <a:pt x="9033" y="8921"/>
                  <a:pt x="9037" y="8911"/>
                </a:cubicBezTo>
                <a:cubicBezTo>
                  <a:pt x="9051" y="8884"/>
                  <a:pt x="9152" y="8844"/>
                  <a:pt x="9170" y="8858"/>
                </a:cubicBezTo>
                <a:cubicBezTo>
                  <a:pt x="9181" y="8866"/>
                  <a:pt x="9179" y="8877"/>
                  <a:pt x="9160" y="8892"/>
                </a:cubicBezTo>
                <a:cubicBezTo>
                  <a:pt x="9131" y="8916"/>
                  <a:pt x="9132" y="8922"/>
                  <a:pt x="9172" y="9003"/>
                </a:cubicBezTo>
                <a:cubicBezTo>
                  <a:pt x="9185" y="9028"/>
                  <a:pt x="9195" y="9070"/>
                  <a:pt x="9195" y="9095"/>
                </a:cubicBezTo>
                <a:cubicBezTo>
                  <a:pt x="9196" y="9147"/>
                  <a:pt x="9226" y="9216"/>
                  <a:pt x="9257" y="9245"/>
                </a:cubicBezTo>
                <a:cubicBezTo>
                  <a:pt x="9273" y="9260"/>
                  <a:pt x="9273" y="9268"/>
                  <a:pt x="9259" y="9278"/>
                </a:cubicBezTo>
                <a:cubicBezTo>
                  <a:pt x="9250" y="9285"/>
                  <a:pt x="9243" y="9307"/>
                  <a:pt x="9243" y="9325"/>
                </a:cubicBezTo>
                <a:cubicBezTo>
                  <a:pt x="9243" y="9352"/>
                  <a:pt x="9215" y="9379"/>
                  <a:pt x="9108" y="9459"/>
                </a:cubicBezTo>
                <a:cubicBezTo>
                  <a:pt x="9034" y="9514"/>
                  <a:pt x="8925" y="9585"/>
                  <a:pt x="8863" y="9616"/>
                </a:cubicBezTo>
                <a:cubicBezTo>
                  <a:pt x="8801" y="9648"/>
                  <a:pt x="8732" y="9692"/>
                  <a:pt x="8712" y="9712"/>
                </a:cubicBezTo>
                <a:cubicBezTo>
                  <a:pt x="8689" y="9735"/>
                  <a:pt x="8661" y="9749"/>
                  <a:pt x="8641" y="9749"/>
                </a:cubicBezTo>
                <a:cubicBezTo>
                  <a:pt x="8623" y="9749"/>
                  <a:pt x="8591" y="9762"/>
                  <a:pt x="8571" y="9779"/>
                </a:cubicBezTo>
                <a:cubicBezTo>
                  <a:pt x="8550" y="9795"/>
                  <a:pt x="8515" y="9816"/>
                  <a:pt x="8494" y="9824"/>
                </a:cubicBezTo>
                <a:cubicBezTo>
                  <a:pt x="8472" y="9833"/>
                  <a:pt x="8435" y="9852"/>
                  <a:pt x="8411" y="9868"/>
                </a:cubicBezTo>
                <a:cubicBezTo>
                  <a:pt x="8307" y="9935"/>
                  <a:pt x="8218" y="9988"/>
                  <a:pt x="8166" y="10015"/>
                </a:cubicBezTo>
                <a:cubicBezTo>
                  <a:pt x="8135" y="10031"/>
                  <a:pt x="8097" y="10055"/>
                  <a:pt x="8079" y="10068"/>
                </a:cubicBezTo>
                <a:cubicBezTo>
                  <a:pt x="8061" y="10081"/>
                  <a:pt x="8013" y="10112"/>
                  <a:pt x="7973" y="10136"/>
                </a:cubicBezTo>
                <a:cubicBezTo>
                  <a:pt x="7909" y="10175"/>
                  <a:pt x="7903" y="10182"/>
                  <a:pt x="7925" y="10194"/>
                </a:cubicBezTo>
                <a:cubicBezTo>
                  <a:pt x="7960" y="10213"/>
                  <a:pt x="7933" y="10226"/>
                  <a:pt x="7842" y="10232"/>
                </a:cubicBezTo>
                <a:cubicBezTo>
                  <a:pt x="7793" y="10235"/>
                  <a:pt x="7737" y="10252"/>
                  <a:pt x="7649" y="10292"/>
                </a:cubicBezTo>
                <a:cubicBezTo>
                  <a:pt x="7581" y="10323"/>
                  <a:pt x="7492" y="10364"/>
                  <a:pt x="7450" y="10381"/>
                </a:cubicBezTo>
                <a:cubicBezTo>
                  <a:pt x="7409" y="10399"/>
                  <a:pt x="7347" y="10426"/>
                  <a:pt x="7313" y="10443"/>
                </a:cubicBezTo>
                <a:cubicBezTo>
                  <a:pt x="7232" y="10483"/>
                  <a:pt x="7207" y="10493"/>
                  <a:pt x="7095" y="10536"/>
                </a:cubicBezTo>
                <a:cubicBezTo>
                  <a:pt x="7043" y="10556"/>
                  <a:pt x="6967" y="10589"/>
                  <a:pt x="6925" y="10610"/>
                </a:cubicBezTo>
                <a:cubicBezTo>
                  <a:pt x="6773" y="10684"/>
                  <a:pt x="6738" y="10698"/>
                  <a:pt x="6718" y="10698"/>
                </a:cubicBezTo>
                <a:cubicBezTo>
                  <a:pt x="6707" y="10698"/>
                  <a:pt x="6695" y="10705"/>
                  <a:pt x="6691" y="10713"/>
                </a:cubicBezTo>
                <a:cubicBezTo>
                  <a:pt x="6686" y="10722"/>
                  <a:pt x="6665" y="10733"/>
                  <a:pt x="6645" y="10737"/>
                </a:cubicBezTo>
                <a:cubicBezTo>
                  <a:pt x="6607" y="10744"/>
                  <a:pt x="6405" y="10816"/>
                  <a:pt x="6353" y="10841"/>
                </a:cubicBezTo>
                <a:cubicBezTo>
                  <a:pt x="6336" y="10849"/>
                  <a:pt x="6293" y="10868"/>
                  <a:pt x="6259" y="10885"/>
                </a:cubicBezTo>
                <a:cubicBezTo>
                  <a:pt x="6225" y="10901"/>
                  <a:pt x="6143" y="10935"/>
                  <a:pt x="6077" y="10959"/>
                </a:cubicBezTo>
                <a:cubicBezTo>
                  <a:pt x="6010" y="10983"/>
                  <a:pt x="5900" y="11026"/>
                  <a:pt x="5834" y="11055"/>
                </a:cubicBezTo>
                <a:cubicBezTo>
                  <a:pt x="5768" y="11083"/>
                  <a:pt x="5659" y="11121"/>
                  <a:pt x="5591" y="11140"/>
                </a:cubicBezTo>
                <a:cubicBezTo>
                  <a:pt x="5524" y="11158"/>
                  <a:pt x="5460" y="11178"/>
                  <a:pt x="5452" y="11184"/>
                </a:cubicBezTo>
                <a:cubicBezTo>
                  <a:pt x="5444" y="11190"/>
                  <a:pt x="5427" y="11197"/>
                  <a:pt x="5413" y="11197"/>
                </a:cubicBezTo>
                <a:cubicBezTo>
                  <a:pt x="5398" y="11197"/>
                  <a:pt x="5366" y="11204"/>
                  <a:pt x="5342" y="11212"/>
                </a:cubicBezTo>
                <a:cubicBezTo>
                  <a:pt x="5319" y="11221"/>
                  <a:pt x="5276" y="11234"/>
                  <a:pt x="5247" y="11242"/>
                </a:cubicBezTo>
                <a:cubicBezTo>
                  <a:pt x="5218" y="11250"/>
                  <a:pt x="5127" y="11274"/>
                  <a:pt x="5048" y="11296"/>
                </a:cubicBezTo>
                <a:cubicBezTo>
                  <a:pt x="4914" y="11332"/>
                  <a:pt x="4813" y="11354"/>
                  <a:pt x="4637" y="11382"/>
                </a:cubicBezTo>
                <a:cubicBezTo>
                  <a:pt x="4600" y="11388"/>
                  <a:pt x="4563" y="11397"/>
                  <a:pt x="4554" y="11403"/>
                </a:cubicBezTo>
                <a:cubicBezTo>
                  <a:pt x="4545" y="11409"/>
                  <a:pt x="4472" y="11416"/>
                  <a:pt x="4394" y="11419"/>
                </a:cubicBezTo>
                <a:lnTo>
                  <a:pt x="4253" y="11423"/>
                </a:lnTo>
                <a:lnTo>
                  <a:pt x="4205" y="11382"/>
                </a:lnTo>
                <a:cubicBezTo>
                  <a:pt x="4150" y="11335"/>
                  <a:pt x="4056" y="11278"/>
                  <a:pt x="3979" y="11247"/>
                </a:cubicBezTo>
                <a:cubicBezTo>
                  <a:pt x="3950" y="11235"/>
                  <a:pt x="3904" y="11213"/>
                  <a:pt x="3880" y="11198"/>
                </a:cubicBezTo>
                <a:cubicBezTo>
                  <a:pt x="3824" y="11165"/>
                  <a:pt x="3571" y="11026"/>
                  <a:pt x="3467" y="10972"/>
                </a:cubicBezTo>
                <a:cubicBezTo>
                  <a:pt x="3424" y="10949"/>
                  <a:pt x="3321" y="10878"/>
                  <a:pt x="3237" y="10814"/>
                </a:cubicBezTo>
                <a:cubicBezTo>
                  <a:pt x="3152" y="10750"/>
                  <a:pt x="3076" y="10698"/>
                  <a:pt x="3068" y="10698"/>
                </a:cubicBezTo>
                <a:cubicBezTo>
                  <a:pt x="3061" y="10698"/>
                  <a:pt x="3034" y="10679"/>
                  <a:pt x="3010" y="10655"/>
                </a:cubicBezTo>
                <a:cubicBezTo>
                  <a:pt x="2987" y="10631"/>
                  <a:pt x="2962" y="10609"/>
                  <a:pt x="2954" y="10605"/>
                </a:cubicBezTo>
                <a:cubicBezTo>
                  <a:pt x="2947" y="10601"/>
                  <a:pt x="2933" y="10587"/>
                  <a:pt x="2923" y="10575"/>
                </a:cubicBezTo>
                <a:cubicBezTo>
                  <a:pt x="2868" y="10505"/>
                  <a:pt x="2831" y="10466"/>
                  <a:pt x="2820" y="10466"/>
                </a:cubicBezTo>
                <a:cubicBezTo>
                  <a:pt x="2812" y="10466"/>
                  <a:pt x="2783" y="10441"/>
                  <a:pt x="2753" y="10411"/>
                </a:cubicBezTo>
                <a:cubicBezTo>
                  <a:pt x="2723" y="10381"/>
                  <a:pt x="2676" y="10339"/>
                  <a:pt x="2649" y="10315"/>
                </a:cubicBezTo>
                <a:cubicBezTo>
                  <a:pt x="2623" y="10292"/>
                  <a:pt x="2586" y="10251"/>
                  <a:pt x="2564" y="10227"/>
                </a:cubicBezTo>
                <a:cubicBezTo>
                  <a:pt x="2543" y="10203"/>
                  <a:pt x="2491" y="10149"/>
                  <a:pt x="2452" y="10107"/>
                </a:cubicBezTo>
                <a:cubicBezTo>
                  <a:pt x="2413" y="10066"/>
                  <a:pt x="2379" y="10022"/>
                  <a:pt x="2373" y="10008"/>
                </a:cubicBezTo>
                <a:cubicBezTo>
                  <a:pt x="2368" y="9995"/>
                  <a:pt x="2349" y="9974"/>
                  <a:pt x="2332" y="9963"/>
                </a:cubicBezTo>
                <a:cubicBezTo>
                  <a:pt x="2315" y="9951"/>
                  <a:pt x="2303" y="9936"/>
                  <a:pt x="2303" y="9928"/>
                </a:cubicBezTo>
                <a:cubicBezTo>
                  <a:pt x="2303" y="9903"/>
                  <a:pt x="2252" y="9836"/>
                  <a:pt x="2201" y="9793"/>
                </a:cubicBezTo>
                <a:cubicBezTo>
                  <a:pt x="2173" y="9769"/>
                  <a:pt x="2147" y="9731"/>
                  <a:pt x="2141" y="9706"/>
                </a:cubicBezTo>
                <a:cubicBezTo>
                  <a:pt x="2135" y="9682"/>
                  <a:pt x="2119" y="9650"/>
                  <a:pt x="2104" y="9635"/>
                </a:cubicBezTo>
                <a:cubicBezTo>
                  <a:pt x="2089" y="9621"/>
                  <a:pt x="2072" y="9594"/>
                  <a:pt x="2066" y="9576"/>
                </a:cubicBezTo>
                <a:cubicBezTo>
                  <a:pt x="2061" y="9557"/>
                  <a:pt x="2049" y="9538"/>
                  <a:pt x="2042" y="9535"/>
                </a:cubicBezTo>
                <a:cubicBezTo>
                  <a:pt x="2034" y="9531"/>
                  <a:pt x="2029" y="9518"/>
                  <a:pt x="2029" y="9506"/>
                </a:cubicBezTo>
                <a:cubicBezTo>
                  <a:pt x="2029" y="9495"/>
                  <a:pt x="2016" y="9474"/>
                  <a:pt x="2000" y="9459"/>
                </a:cubicBezTo>
                <a:cubicBezTo>
                  <a:pt x="1897" y="9359"/>
                  <a:pt x="1853" y="9065"/>
                  <a:pt x="1873" y="8614"/>
                </a:cubicBezTo>
                <a:cubicBezTo>
                  <a:pt x="1876" y="8555"/>
                  <a:pt x="1947" y="8457"/>
                  <a:pt x="1994" y="8445"/>
                </a:cubicBezTo>
                <a:cubicBezTo>
                  <a:pt x="2009" y="8442"/>
                  <a:pt x="2033" y="8434"/>
                  <a:pt x="2048" y="8428"/>
                </a:cubicBezTo>
                <a:cubicBezTo>
                  <a:pt x="2057" y="8424"/>
                  <a:pt x="2068" y="8423"/>
                  <a:pt x="2079" y="8423"/>
                </a:cubicBezTo>
                <a:close/>
                <a:moveTo>
                  <a:pt x="20413" y="10257"/>
                </a:moveTo>
                <a:cubicBezTo>
                  <a:pt x="20420" y="10257"/>
                  <a:pt x="20427" y="10257"/>
                  <a:pt x="20431" y="10260"/>
                </a:cubicBezTo>
                <a:cubicBezTo>
                  <a:pt x="20443" y="10268"/>
                  <a:pt x="20449" y="10281"/>
                  <a:pt x="20444" y="10290"/>
                </a:cubicBezTo>
                <a:cubicBezTo>
                  <a:pt x="20439" y="10299"/>
                  <a:pt x="20443" y="10315"/>
                  <a:pt x="20452" y="10323"/>
                </a:cubicBezTo>
                <a:cubicBezTo>
                  <a:pt x="20496" y="10363"/>
                  <a:pt x="20466" y="10712"/>
                  <a:pt x="20390" y="11063"/>
                </a:cubicBezTo>
                <a:cubicBezTo>
                  <a:pt x="20382" y="11101"/>
                  <a:pt x="20379" y="11148"/>
                  <a:pt x="20384" y="11167"/>
                </a:cubicBezTo>
                <a:cubicBezTo>
                  <a:pt x="20393" y="11204"/>
                  <a:pt x="20343" y="11339"/>
                  <a:pt x="20309" y="11370"/>
                </a:cubicBezTo>
                <a:cubicBezTo>
                  <a:pt x="20298" y="11380"/>
                  <a:pt x="20274" y="11421"/>
                  <a:pt x="20255" y="11463"/>
                </a:cubicBezTo>
                <a:cubicBezTo>
                  <a:pt x="20211" y="11558"/>
                  <a:pt x="20049" y="11786"/>
                  <a:pt x="19954" y="11891"/>
                </a:cubicBezTo>
                <a:cubicBezTo>
                  <a:pt x="19928" y="11919"/>
                  <a:pt x="19895" y="11961"/>
                  <a:pt x="19880" y="11984"/>
                </a:cubicBezTo>
                <a:cubicBezTo>
                  <a:pt x="19850" y="12027"/>
                  <a:pt x="19760" y="12110"/>
                  <a:pt x="19637" y="12209"/>
                </a:cubicBezTo>
                <a:cubicBezTo>
                  <a:pt x="19595" y="12242"/>
                  <a:pt x="19484" y="12330"/>
                  <a:pt x="19392" y="12404"/>
                </a:cubicBezTo>
                <a:cubicBezTo>
                  <a:pt x="19300" y="12478"/>
                  <a:pt x="19219" y="12539"/>
                  <a:pt x="19209" y="12539"/>
                </a:cubicBezTo>
                <a:cubicBezTo>
                  <a:pt x="19200" y="12539"/>
                  <a:pt x="19172" y="12554"/>
                  <a:pt x="19147" y="12574"/>
                </a:cubicBezTo>
                <a:cubicBezTo>
                  <a:pt x="19123" y="12593"/>
                  <a:pt x="19044" y="12639"/>
                  <a:pt x="18973" y="12674"/>
                </a:cubicBezTo>
                <a:cubicBezTo>
                  <a:pt x="18902" y="12710"/>
                  <a:pt x="18808" y="12762"/>
                  <a:pt x="18765" y="12793"/>
                </a:cubicBezTo>
                <a:cubicBezTo>
                  <a:pt x="18723" y="12823"/>
                  <a:pt x="18638" y="12873"/>
                  <a:pt x="18577" y="12903"/>
                </a:cubicBezTo>
                <a:cubicBezTo>
                  <a:pt x="18469" y="12955"/>
                  <a:pt x="18297" y="13052"/>
                  <a:pt x="18232" y="13096"/>
                </a:cubicBezTo>
                <a:cubicBezTo>
                  <a:pt x="18215" y="13108"/>
                  <a:pt x="18154" y="13130"/>
                  <a:pt x="18095" y="13145"/>
                </a:cubicBezTo>
                <a:cubicBezTo>
                  <a:pt x="17973" y="13177"/>
                  <a:pt x="17863" y="13186"/>
                  <a:pt x="17722" y="13173"/>
                </a:cubicBezTo>
                <a:cubicBezTo>
                  <a:pt x="17605" y="13163"/>
                  <a:pt x="17468" y="13146"/>
                  <a:pt x="17425" y="13136"/>
                </a:cubicBezTo>
                <a:cubicBezTo>
                  <a:pt x="17408" y="13132"/>
                  <a:pt x="17273" y="13115"/>
                  <a:pt x="17126" y="13099"/>
                </a:cubicBezTo>
                <a:cubicBezTo>
                  <a:pt x="16980" y="13084"/>
                  <a:pt x="16806" y="13062"/>
                  <a:pt x="16738" y="13049"/>
                </a:cubicBezTo>
                <a:cubicBezTo>
                  <a:pt x="16671" y="13036"/>
                  <a:pt x="16586" y="13020"/>
                  <a:pt x="16550" y="13013"/>
                </a:cubicBezTo>
                <a:cubicBezTo>
                  <a:pt x="16514" y="13006"/>
                  <a:pt x="16456" y="12992"/>
                  <a:pt x="16421" y="12980"/>
                </a:cubicBezTo>
                <a:cubicBezTo>
                  <a:pt x="16386" y="12968"/>
                  <a:pt x="16285" y="12943"/>
                  <a:pt x="16197" y="12926"/>
                </a:cubicBezTo>
                <a:cubicBezTo>
                  <a:pt x="16109" y="12910"/>
                  <a:pt x="15996" y="12887"/>
                  <a:pt x="15946" y="12874"/>
                </a:cubicBezTo>
                <a:cubicBezTo>
                  <a:pt x="15658" y="12804"/>
                  <a:pt x="15510" y="12764"/>
                  <a:pt x="15452" y="12739"/>
                </a:cubicBezTo>
                <a:cubicBezTo>
                  <a:pt x="15385" y="12710"/>
                  <a:pt x="15136" y="12616"/>
                  <a:pt x="14817" y="12498"/>
                </a:cubicBezTo>
                <a:cubicBezTo>
                  <a:pt x="14642" y="12434"/>
                  <a:pt x="14579" y="12403"/>
                  <a:pt x="14400" y="12294"/>
                </a:cubicBezTo>
                <a:cubicBezTo>
                  <a:pt x="14312" y="12239"/>
                  <a:pt x="14293" y="12228"/>
                  <a:pt x="14041" y="12091"/>
                </a:cubicBezTo>
                <a:cubicBezTo>
                  <a:pt x="13795" y="11956"/>
                  <a:pt x="13602" y="11823"/>
                  <a:pt x="13365" y="11626"/>
                </a:cubicBezTo>
                <a:cubicBezTo>
                  <a:pt x="13296" y="11569"/>
                  <a:pt x="13216" y="11515"/>
                  <a:pt x="13189" y="11505"/>
                </a:cubicBezTo>
                <a:cubicBezTo>
                  <a:pt x="13161" y="11495"/>
                  <a:pt x="13118" y="11472"/>
                  <a:pt x="13091" y="11453"/>
                </a:cubicBezTo>
                <a:cubicBezTo>
                  <a:pt x="13065" y="11435"/>
                  <a:pt x="13031" y="11416"/>
                  <a:pt x="13017" y="11412"/>
                </a:cubicBezTo>
                <a:cubicBezTo>
                  <a:pt x="13002" y="11408"/>
                  <a:pt x="12982" y="11385"/>
                  <a:pt x="12969" y="11360"/>
                </a:cubicBezTo>
                <a:cubicBezTo>
                  <a:pt x="12954" y="11332"/>
                  <a:pt x="12918" y="11299"/>
                  <a:pt x="12869" y="11271"/>
                </a:cubicBezTo>
                <a:cubicBezTo>
                  <a:pt x="12827" y="11246"/>
                  <a:pt x="12786" y="11216"/>
                  <a:pt x="12778" y="11203"/>
                </a:cubicBezTo>
                <a:cubicBezTo>
                  <a:pt x="12770" y="11190"/>
                  <a:pt x="12742" y="11156"/>
                  <a:pt x="12714" y="11127"/>
                </a:cubicBezTo>
                <a:cubicBezTo>
                  <a:pt x="12685" y="11099"/>
                  <a:pt x="12660" y="11070"/>
                  <a:pt x="12660" y="11064"/>
                </a:cubicBezTo>
                <a:cubicBezTo>
                  <a:pt x="12659" y="11059"/>
                  <a:pt x="12641" y="11038"/>
                  <a:pt x="12620" y="11017"/>
                </a:cubicBezTo>
                <a:cubicBezTo>
                  <a:pt x="12599" y="10996"/>
                  <a:pt x="12583" y="10972"/>
                  <a:pt x="12583" y="10962"/>
                </a:cubicBezTo>
                <a:cubicBezTo>
                  <a:pt x="12583" y="10953"/>
                  <a:pt x="12569" y="10934"/>
                  <a:pt x="12552" y="10923"/>
                </a:cubicBezTo>
                <a:cubicBezTo>
                  <a:pt x="12535" y="10911"/>
                  <a:pt x="12525" y="10895"/>
                  <a:pt x="12529" y="10887"/>
                </a:cubicBezTo>
                <a:cubicBezTo>
                  <a:pt x="12533" y="10878"/>
                  <a:pt x="12519" y="10845"/>
                  <a:pt x="12498" y="10814"/>
                </a:cubicBezTo>
                <a:cubicBezTo>
                  <a:pt x="12477" y="10783"/>
                  <a:pt x="12461" y="10746"/>
                  <a:pt x="12461" y="10734"/>
                </a:cubicBezTo>
                <a:cubicBezTo>
                  <a:pt x="12461" y="10721"/>
                  <a:pt x="12454" y="10708"/>
                  <a:pt x="12446" y="10704"/>
                </a:cubicBezTo>
                <a:cubicBezTo>
                  <a:pt x="12438" y="10700"/>
                  <a:pt x="12429" y="10682"/>
                  <a:pt x="12429" y="10665"/>
                </a:cubicBezTo>
                <a:cubicBezTo>
                  <a:pt x="12429" y="10629"/>
                  <a:pt x="12483" y="10536"/>
                  <a:pt x="12504" y="10536"/>
                </a:cubicBezTo>
                <a:cubicBezTo>
                  <a:pt x="12535" y="10536"/>
                  <a:pt x="12612" y="10605"/>
                  <a:pt x="12612" y="10633"/>
                </a:cubicBezTo>
                <a:cubicBezTo>
                  <a:pt x="12612" y="10652"/>
                  <a:pt x="12628" y="10670"/>
                  <a:pt x="12653" y="10684"/>
                </a:cubicBezTo>
                <a:cubicBezTo>
                  <a:pt x="12675" y="10695"/>
                  <a:pt x="12770" y="10761"/>
                  <a:pt x="12863" y="10831"/>
                </a:cubicBezTo>
                <a:cubicBezTo>
                  <a:pt x="12956" y="10901"/>
                  <a:pt x="13065" y="10978"/>
                  <a:pt x="13106" y="11000"/>
                </a:cubicBezTo>
                <a:cubicBezTo>
                  <a:pt x="13146" y="11022"/>
                  <a:pt x="13204" y="11057"/>
                  <a:pt x="13234" y="11079"/>
                </a:cubicBezTo>
                <a:cubicBezTo>
                  <a:pt x="13353" y="11161"/>
                  <a:pt x="13561" y="11272"/>
                  <a:pt x="13689" y="11321"/>
                </a:cubicBezTo>
                <a:cubicBezTo>
                  <a:pt x="13738" y="11340"/>
                  <a:pt x="13856" y="11397"/>
                  <a:pt x="13948" y="11447"/>
                </a:cubicBezTo>
                <a:cubicBezTo>
                  <a:pt x="14040" y="11497"/>
                  <a:pt x="14151" y="11550"/>
                  <a:pt x="14195" y="11566"/>
                </a:cubicBezTo>
                <a:cubicBezTo>
                  <a:pt x="14279" y="11599"/>
                  <a:pt x="14418" y="11665"/>
                  <a:pt x="14523" y="11722"/>
                </a:cubicBezTo>
                <a:cubicBezTo>
                  <a:pt x="14615" y="11773"/>
                  <a:pt x="14938" y="11891"/>
                  <a:pt x="14985" y="11891"/>
                </a:cubicBezTo>
                <a:cubicBezTo>
                  <a:pt x="14997" y="11891"/>
                  <a:pt x="15006" y="11880"/>
                  <a:pt x="15006" y="11869"/>
                </a:cubicBezTo>
                <a:cubicBezTo>
                  <a:pt x="15006" y="11837"/>
                  <a:pt x="15020" y="11832"/>
                  <a:pt x="15068" y="11845"/>
                </a:cubicBezTo>
                <a:cubicBezTo>
                  <a:pt x="15127" y="11861"/>
                  <a:pt x="15154" y="11887"/>
                  <a:pt x="15131" y="11905"/>
                </a:cubicBezTo>
                <a:cubicBezTo>
                  <a:pt x="15121" y="11912"/>
                  <a:pt x="15114" y="11922"/>
                  <a:pt x="15114" y="11927"/>
                </a:cubicBezTo>
                <a:cubicBezTo>
                  <a:pt x="15114" y="11939"/>
                  <a:pt x="15199" y="11965"/>
                  <a:pt x="15272" y="11976"/>
                </a:cubicBezTo>
                <a:cubicBezTo>
                  <a:pt x="15304" y="11980"/>
                  <a:pt x="15351" y="11995"/>
                  <a:pt x="15378" y="12007"/>
                </a:cubicBezTo>
                <a:cubicBezTo>
                  <a:pt x="15404" y="12020"/>
                  <a:pt x="15435" y="12029"/>
                  <a:pt x="15446" y="12029"/>
                </a:cubicBezTo>
                <a:cubicBezTo>
                  <a:pt x="15457" y="12029"/>
                  <a:pt x="15488" y="12041"/>
                  <a:pt x="15514" y="12056"/>
                </a:cubicBezTo>
                <a:cubicBezTo>
                  <a:pt x="15543" y="12072"/>
                  <a:pt x="15606" y="12089"/>
                  <a:pt x="15664" y="12097"/>
                </a:cubicBezTo>
                <a:cubicBezTo>
                  <a:pt x="15766" y="12110"/>
                  <a:pt x="15828" y="12120"/>
                  <a:pt x="15998" y="12150"/>
                </a:cubicBezTo>
                <a:cubicBezTo>
                  <a:pt x="16052" y="12160"/>
                  <a:pt x="16159" y="12177"/>
                  <a:pt x="16234" y="12190"/>
                </a:cubicBezTo>
                <a:cubicBezTo>
                  <a:pt x="16310" y="12202"/>
                  <a:pt x="16390" y="12218"/>
                  <a:pt x="16411" y="12224"/>
                </a:cubicBezTo>
                <a:cubicBezTo>
                  <a:pt x="16432" y="12230"/>
                  <a:pt x="16544" y="12239"/>
                  <a:pt x="16662" y="12243"/>
                </a:cubicBezTo>
                <a:cubicBezTo>
                  <a:pt x="16779" y="12248"/>
                  <a:pt x="16916" y="12254"/>
                  <a:pt x="16967" y="12257"/>
                </a:cubicBezTo>
                <a:cubicBezTo>
                  <a:pt x="17017" y="12261"/>
                  <a:pt x="17118" y="12266"/>
                  <a:pt x="17193" y="12268"/>
                </a:cubicBezTo>
                <a:cubicBezTo>
                  <a:pt x="17267" y="12271"/>
                  <a:pt x="17338" y="12277"/>
                  <a:pt x="17348" y="12284"/>
                </a:cubicBezTo>
                <a:cubicBezTo>
                  <a:pt x="17370" y="12298"/>
                  <a:pt x="17485" y="12281"/>
                  <a:pt x="17500" y="12262"/>
                </a:cubicBezTo>
                <a:cubicBezTo>
                  <a:pt x="17504" y="12257"/>
                  <a:pt x="17535" y="12249"/>
                  <a:pt x="17568" y="12245"/>
                </a:cubicBezTo>
                <a:cubicBezTo>
                  <a:pt x="17601" y="12241"/>
                  <a:pt x="17681" y="12217"/>
                  <a:pt x="17747" y="12193"/>
                </a:cubicBezTo>
                <a:cubicBezTo>
                  <a:pt x="18065" y="12075"/>
                  <a:pt x="18136" y="12048"/>
                  <a:pt x="18247" y="12002"/>
                </a:cubicBezTo>
                <a:cubicBezTo>
                  <a:pt x="18313" y="11975"/>
                  <a:pt x="18374" y="11941"/>
                  <a:pt x="18384" y="11927"/>
                </a:cubicBezTo>
                <a:cubicBezTo>
                  <a:pt x="18394" y="11913"/>
                  <a:pt x="18422" y="11892"/>
                  <a:pt x="18446" y="11883"/>
                </a:cubicBezTo>
                <a:cubicBezTo>
                  <a:pt x="18575" y="11832"/>
                  <a:pt x="18766" y="11708"/>
                  <a:pt x="19062" y="11485"/>
                </a:cubicBezTo>
                <a:cubicBezTo>
                  <a:pt x="19379" y="11245"/>
                  <a:pt x="19553" y="11099"/>
                  <a:pt x="19653" y="10987"/>
                </a:cubicBezTo>
                <a:cubicBezTo>
                  <a:pt x="19679" y="10959"/>
                  <a:pt x="19751" y="10900"/>
                  <a:pt x="19811" y="10857"/>
                </a:cubicBezTo>
                <a:cubicBezTo>
                  <a:pt x="19871" y="10813"/>
                  <a:pt x="19929" y="10760"/>
                  <a:pt x="19942" y="10740"/>
                </a:cubicBezTo>
                <a:cubicBezTo>
                  <a:pt x="19976" y="10687"/>
                  <a:pt x="20042" y="10607"/>
                  <a:pt x="20099" y="10548"/>
                </a:cubicBezTo>
                <a:cubicBezTo>
                  <a:pt x="20128" y="10520"/>
                  <a:pt x="20173" y="10461"/>
                  <a:pt x="20201" y="10419"/>
                </a:cubicBezTo>
                <a:cubicBezTo>
                  <a:pt x="20254" y="10340"/>
                  <a:pt x="20361" y="10260"/>
                  <a:pt x="20413" y="10257"/>
                </a:cubicBezTo>
                <a:close/>
                <a:moveTo>
                  <a:pt x="1415" y="10370"/>
                </a:moveTo>
                <a:cubicBezTo>
                  <a:pt x="1419" y="10371"/>
                  <a:pt x="1423" y="10372"/>
                  <a:pt x="1427" y="10375"/>
                </a:cubicBezTo>
                <a:cubicBezTo>
                  <a:pt x="1439" y="10383"/>
                  <a:pt x="1448" y="10398"/>
                  <a:pt x="1448" y="10410"/>
                </a:cubicBezTo>
                <a:cubicBezTo>
                  <a:pt x="1448" y="10421"/>
                  <a:pt x="1455" y="10434"/>
                  <a:pt x="1463" y="10438"/>
                </a:cubicBezTo>
                <a:cubicBezTo>
                  <a:pt x="1470" y="10442"/>
                  <a:pt x="1480" y="10459"/>
                  <a:pt x="1486" y="10477"/>
                </a:cubicBezTo>
                <a:cubicBezTo>
                  <a:pt x="1491" y="10495"/>
                  <a:pt x="1517" y="10536"/>
                  <a:pt x="1544" y="10567"/>
                </a:cubicBezTo>
                <a:cubicBezTo>
                  <a:pt x="1570" y="10598"/>
                  <a:pt x="1603" y="10639"/>
                  <a:pt x="1614" y="10658"/>
                </a:cubicBezTo>
                <a:cubicBezTo>
                  <a:pt x="1626" y="10677"/>
                  <a:pt x="1642" y="10701"/>
                  <a:pt x="1649" y="10710"/>
                </a:cubicBezTo>
                <a:cubicBezTo>
                  <a:pt x="1657" y="10720"/>
                  <a:pt x="1669" y="10739"/>
                  <a:pt x="1676" y="10753"/>
                </a:cubicBezTo>
                <a:cubicBezTo>
                  <a:pt x="1684" y="10766"/>
                  <a:pt x="1697" y="10780"/>
                  <a:pt x="1705" y="10784"/>
                </a:cubicBezTo>
                <a:cubicBezTo>
                  <a:pt x="1714" y="10788"/>
                  <a:pt x="1735" y="10811"/>
                  <a:pt x="1749" y="10835"/>
                </a:cubicBezTo>
                <a:cubicBezTo>
                  <a:pt x="1763" y="10858"/>
                  <a:pt x="1788" y="10890"/>
                  <a:pt x="1805" y="10904"/>
                </a:cubicBezTo>
                <a:cubicBezTo>
                  <a:pt x="1860" y="10951"/>
                  <a:pt x="1982" y="11085"/>
                  <a:pt x="2012" y="11132"/>
                </a:cubicBezTo>
                <a:cubicBezTo>
                  <a:pt x="2029" y="11158"/>
                  <a:pt x="2066" y="11203"/>
                  <a:pt x="2095" y="11231"/>
                </a:cubicBezTo>
                <a:cubicBezTo>
                  <a:pt x="2125" y="11260"/>
                  <a:pt x="2161" y="11299"/>
                  <a:pt x="2174" y="11318"/>
                </a:cubicBezTo>
                <a:cubicBezTo>
                  <a:pt x="2188" y="11337"/>
                  <a:pt x="2213" y="11363"/>
                  <a:pt x="2230" y="11378"/>
                </a:cubicBezTo>
                <a:cubicBezTo>
                  <a:pt x="2248" y="11392"/>
                  <a:pt x="2258" y="11404"/>
                  <a:pt x="2251" y="11404"/>
                </a:cubicBezTo>
                <a:cubicBezTo>
                  <a:pt x="2236" y="11404"/>
                  <a:pt x="2389" y="11541"/>
                  <a:pt x="2436" y="11570"/>
                </a:cubicBezTo>
                <a:cubicBezTo>
                  <a:pt x="2455" y="11581"/>
                  <a:pt x="2471" y="11597"/>
                  <a:pt x="2471" y="11603"/>
                </a:cubicBezTo>
                <a:cubicBezTo>
                  <a:pt x="2471" y="11609"/>
                  <a:pt x="2512" y="11651"/>
                  <a:pt x="2562" y="11697"/>
                </a:cubicBezTo>
                <a:cubicBezTo>
                  <a:pt x="2613" y="11744"/>
                  <a:pt x="2654" y="11788"/>
                  <a:pt x="2654" y="11795"/>
                </a:cubicBezTo>
                <a:cubicBezTo>
                  <a:pt x="2654" y="11801"/>
                  <a:pt x="2665" y="11814"/>
                  <a:pt x="2681" y="11825"/>
                </a:cubicBezTo>
                <a:cubicBezTo>
                  <a:pt x="2709" y="11844"/>
                  <a:pt x="2757" y="11921"/>
                  <a:pt x="2790" y="12001"/>
                </a:cubicBezTo>
                <a:cubicBezTo>
                  <a:pt x="2801" y="12026"/>
                  <a:pt x="2827" y="12065"/>
                  <a:pt x="2846" y="12089"/>
                </a:cubicBezTo>
                <a:cubicBezTo>
                  <a:pt x="2868" y="12115"/>
                  <a:pt x="2882" y="12151"/>
                  <a:pt x="2882" y="12179"/>
                </a:cubicBezTo>
                <a:cubicBezTo>
                  <a:pt x="2882" y="12205"/>
                  <a:pt x="2891" y="12229"/>
                  <a:pt x="2905" y="12237"/>
                </a:cubicBezTo>
                <a:cubicBezTo>
                  <a:pt x="2917" y="12245"/>
                  <a:pt x="2935" y="12274"/>
                  <a:pt x="2944" y="12300"/>
                </a:cubicBezTo>
                <a:cubicBezTo>
                  <a:pt x="2965" y="12358"/>
                  <a:pt x="2983" y="12389"/>
                  <a:pt x="3029" y="12459"/>
                </a:cubicBezTo>
                <a:cubicBezTo>
                  <a:pt x="3055" y="12499"/>
                  <a:pt x="3059" y="12515"/>
                  <a:pt x="3046" y="12525"/>
                </a:cubicBezTo>
                <a:cubicBezTo>
                  <a:pt x="3025" y="12541"/>
                  <a:pt x="2995" y="12542"/>
                  <a:pt x="2983" y="12528"/>
                </a:cubicBezTo>
                <a:cubicBezTo>
                  <a:pt x="2973" y="12516"/>
                  <a:pt x="2611" y="12330"/>
                  <a:pt x="2598" y="12330"/>
                </a:cubicBezTo>
                <a:cubicBezTo>
                  <a:pt x="2592" y="12330"/>
                  <a:pt x="2550" y="12307"/>
                  <a:pt x="2504" y="12278"/>
                </a:cubicBezTo>
                <a:cubicBezTo>
                  <a:pt x="2458" y="12249"/>
                  <a:pt x="2371" y="12203"/>
                  <a:pt x="2311" y="12174"/>
                </a:cubicBezTo>
                <a:cubicBezTo>
                  <a:pt x="2251" y="12145"/>
                  <a:pt x="2187" y="12108"/>
                  <a:pt x="2168" y="12091"/>
                </a:cubicBezTo>
                <a:cubicBezTo>
                  <a:pt x="2093" y="12022"/>
                  <a:pt x="2005" y="11933"/>
                  <a:pt x="1983" y="11905"/>
                </a:cubicBezTo>
                <a:cubicBezTo>
                  <a:pt x="1971" y="11889"/>
                  <a:pt x="1943" y="11862"/>
                  <a:pt x="1923" y="11845"/>
                </a:cubicBezTo>
                <a:cubicBezTo>
                  <a:pt x="1903" y="11828"/>
                  <a:pt x="1869" y="11797"/>
                  <a:pt x="1847" y="11774"/>
                </a:cubicBezTo>
                <a:cubicBezTo>
                  <a:pt x="1824" y="11752"/>
                  <a:pt x="1799" y="11731"/>
                  <a:pt x="1788" y="11725"/>
                </a:cubicBezTo>
                <a:cubicBezTo>
                  <a:pt x="1778" y="11720"/>
                  <a:pt x="1770" y="11708"/>
                  <a:pt x="1770" y="11699"/>
                </a:cubicBezTo>
                <a:cubicBezTo>
                  <a:pt x="1770" y="11689"/>
                  <a:pt x="1755" y="11673"/>
                  <a:pt x="1739" y="11662"/>
                </a:cubicBezTo>
                <a:cubicBezTo>
                  <a:pt x="1722" y="11652"/>
                  <a:pt x="1707" y="11636"/>
                  <a:pt x="1707" y="11628"/>
                </a:cubicBezTo>
                <a:cubicBezTo>
                  <a:pt x="1707" y="11620"/>
                  <a:pt x="1687" y="11602"/>
                  <a:pt x="1662" y="11589"/>
                </a:cubicBezTo>
                <a:cubicBezTo>
                  <a:pt x="1637" y="11575"/>
                  <a:pt x="1599" y="11533"/>
                  <a:pt x="1577" y="11497"/>
                </a:cubicBezTo>
                <a:cubicBezTo>
                  <a:pt x="1493" y="11363"/>
                  <a:pt x="1479" y="11339"/>
                  <a:pt x="1463" y="11297"/>
                </a:cubicBezTo>
                <a:cubicBezTo>
                  <a:pt x="1453" y="11274"/>
                  <a:pt x="1439" y="11251"/>
                  <a:pt x="1432" y="11247"/>
                </a:cubicBezTo>
                <a:cubicBezTo>
                  <a:pt x="1424" y="11243"/>
                  <a:pt x="1417" y="11229"/>
                  <a:pt x="1417" y="11214"/>
                </a:cubicBezTo>
                <a:cubicBezTo>
                  <a:pt x="1417" y="11199"/>
                  <a:pt x="1408" y="11181"/>
                  <a:pt x="1396" y="11173"/>
                </a:cubicBezTo>
                <a:cubicBezTo>
                  <a:pt x="1384" y="11165"/>
                  <a:pt x="1371" y="11139"/>
                  <a:pt x="1365" y="11113"/>
                </a:cubicBezTo>
                <a:cubicBezTo>
                  <a:pt x="1359" y="11087"/>
                  <a:pt x="1345" y="11050"/>
                  <a:pt x="1334" y="11030"/>
                </a:cubicBezTo>
                <a:cubicBezTo>
                  <a:pt x="1323" y="11010"/>
                  <a:pt x="1310" y="10962"/>
                  <a:pt x="1305" y="10923"/>
                </a:cubicBezTo>
                <a:cubicBezTo>
                  <a:pt x="1300" y="10884"/>
                  <a:pt x="1294" y="10845"/>
                  <a:pt x="1290" y="10836"/>
                </a:cubicBezTo>
                <a:cubicBezTo>
                  <a:pt x="1269" y="10788"/>
                  <a:pt x="1268" y="10715"/>
                  <a:pt x="1288" y="10682"/>
                </a:cubicBezTo>
                <a:cubicBezTo>
                  <a:pt x="1301" y="10662"/>
                  <a:pt x="1313" y="10602"/>
                  <a:pt x="1317" y="10548"/>
                </a:cubicBezTo>
                <a:cubicBezTo>
                  <a:pt x="1324" y="10469"/>
                  <a:pt x="1334" y="10443"/>
                  <a:pt x="1365" y="10407"/>
                </a:cubicBezTo>
                <a:cubicBezTo>
                  <a:pt x="1389" y="10379"/>
                  <a:pt x="1403" y="10369"/>
                  <a:pt x="1415" y="10370"/>
                </a:cubicBezTo>
                <a:close/>
                <a:moveTo>
                  <a:pt x="9185" y="10554"/>
                </a:moveTo>
                <a:cubicBezTo>
                  <a:pt x="9227" y="10554"/>
                  <a:pt x="9197" y="10874"/>
                  <a:pt x="9149" y="10935"/>
                </a:cubicBezTo>
                <a:cubicBezTo>
                  <a:pt x="9134" y="10954"/>
                  <a:pt x="9109" y="10989"/>
                  <a:pt x="9095" y="11011"/>
                </a:cubicBezTo>
                <a:cubicBezTo>
                  <a:pt x="8994" y="11176"/>
                  <a:pt x="8956" y="11227"/>
                  <a:pt x="8894" y="11277"/>
                </a:cubicBezTo>
                <a:cubicBezTo>
                  <a:pt x="8855" y="11308"/>
                  <a:pt x="8793" y="11362"/>
                  <a:pt x="8755" y="11398"/>
                </a:cubicBezTo>
                <a:cubicBezTo>
                  <a:pt x="8717" y="11434"/>
                  <a:pt x="8662" y="11482"/>
                  <a:pt x="8635" y="11504"/>
                </a:cubicBezTo>
                <a:cubicBezTo>
                  <a:pt x="8608" y="11525"/>
                  <a:pt x="8587" y="11547"/>
                  <a:pt x="8587" y="11552"/>
                </a:cubicBezTo>
                <a:cubicBezTo>
                  <a:pt x="8587" y="11558"/>
                  <a:pt x="8529" y="11598"/>
                  <a:pt x="8461" y="11642"/>
                </a:cubicBezTo>
                <a:cubicBezTo>
                  <a:pt x="8392" y="11686"/>
                  <a:pt x="8311" y="11741"/>
                  <a:pt x="8280" y="11763"/>
                </a:cubicBezTo>
                <a:cubicBezTo>
                  <a:pt x="8183" y="11834"/>
                  <a:pt x="8004" y="11954"/>
                  <a:pt x="7971" y="11971"/>
                </a:cubicBezTo>
                <a:cubicBezTo>
                  <a:pt x="7953" y="11980"/>
                  <a:pt x="7910" y="12006"/>
                  <a:pt x="7875" y="12029"/>
                </a:cubicBezTo>
                <a:cubicBezTo>
                  <a:pt x="7841" y="12052"/>
                  <a:pt x="7796" y="12080"/>
                  <a:pt x="7776" y="12092"/>
                </a:cubicBezTo>
                <a:cubicBezTo>
                  <a:pt x="7573" y="12217"/>
                  <a:pt x="7500" y="12261"/>
                  <a:pt x="7442" y="12292"/>
                </a:cubicBezTo>
                <a:cubicBezTo>
                  <a:pt x="7404" y="12312"/>
                  <a:pt x="7361" y="12339"/>
                  <a:pt x="7344" y="12353"/>
                </a:cubicBezTo>
                <a:cubicBezTo>
                  <a:pt x="7328" y="12368"/>
                  <a:pt x="7287" y="12389"/>
                  <a:pt x="7255" y="12401"/>
                </a:cubicBezTo>
                <a:cubicBezTo>
                  <a:pt x="7224" y="12413"/>
                  <a:pt x="7188" y="12437"/>
                  <a:pt x="7174" y="12453"/>
                </a:cubicBezTo>
                <a:cubicBezTo>
                  <a:pt x="7144" y="12487"/>
                  <a:pt x="7099" y="12489"/>
                  <a:pt x="7077" y="12457"/>
                </a:cubicBezTo>
                <a:cubicBezTo>
                  <a:pt x="7066" y="12442"/>
                  <a:pt x="7060" y="12331"/>
                  <a:pt x="7060" y="12143"/>
                </a:cubicBezTo>
                <a:cubicBezTo>
                  <a:pt x="7061" y="11887"/>
                  <a:pt x="7063" y="11850"/>
                  <a:pt x="7085" y="11831"/>
                </a:cubicBezTo>
                <a:cubicBezTo>
                  <a:pt x="7099" y="11819"/>
                  <a:pt x="7117" y="11809"/>
                  <a:pt x="7124" y="11809"/>
                </a:cubicBezTo>
                <a:cubicBezTo>
                  <a:pt x="7132" y="11809"/>
                  <a:pt x="7170" y="11786"/>
                  <a:pt x="7210" y="11757"/>
                </a:cubicBezTo>
                <a:cubicBezTo>
                  <a:pt x="7249" y="11728"/>
                  <a:pt x="7285" y="11705"/>
                  <a:pt x="7290" y="11705"/>
                </a:cubicBezTo>
                <a:cubicBezTo>
                  <a:pt x="7296" y="11705"/>
                  <a:pt x="7318" y="11694"/>
                  <a:pt x="7340" y="11680"/>
                </a:cubicBezTo>
                <a:cubicBezTo>
                  <a:pt x="7362" y="11665"/>
                  <a:pt x="7416" y="11634"/>
                  <a:pt x="7458" y="11612"/>
                </a:cubicBezTo>
                <a:cubicBezTo>
                  <a:pt x="7501" y="11590"/>
                  <a:pt x="7581" y="11547"/>
                  <a:pt x="7637" y="11515"/>
                </a:cubicBezTo>
                <a:cubicBezTo>
                  <a:pt x="7693" y="11483"/>
                  <a:pt x="7784" y="11432"/>
                  <a:pt x="7838" y="11403"/>
                </a:cubicBezTo>
                <a:cubicBezTo>
                  <a:pt x="7893" y="11373"/>
                  <a:pt x="7955" y="11336"/>
                  <a:pt x="7975" y="11319"/>
                </a:cubicBezTo>
                <a:cubicBezTo>
                  <a:pt x="7995" y="11303"/>
                  <a:pt x="8019" y="11288"/>
                  <a:pt x="8029" y="11288"/>
                </a:cubicBezTo>
                <a:cubicBezTo>
                  <a:pt x="8039" y="11288"/>
                  <a:pt x="8066" y="11274"/>
                  <a:pt x="8089" y="11256"/>
                </a:cubicBezTo>
                <a:cubicBezTo>
                  <a:pt x="8112" y="11239"/>
                  <a:pt x="8147" y="11217"/>
                  <a:pt x="8166" y="11208"/>
                </a:cubicBezTo>
                <a:cubicBezTo>
                  <a:pt x="8238" y="11171"/>
                  <a:pt x="8367" y="11093"/>
                  <a:pt x="8440" y="11041"/>
                </a:cubicBezTo>
                <a:cubicBezTo>
                  <a:pt x="8481" y="11011"/>
                  <a:pt x="8520" y="10987"/>
                  <a:pt x="8529" y="10987"/>
                </a:cubicBezTo>
                <a:cubicBezTo>
                  <a:pt x="8538" y="10987"/>
                  <a:pt x="8588" y="10959"/>
                  <a:pt x="8639" y="10923"/>
                </a:cubicBezTo>
                <a:cubicBezTo>
                  <a:pt x="9056" y="10629"/>
                  <a:pt x="9165" y="10554"/>
                  <a:pt x="9185" y="10554"/>
                </a:cubicBezTo>
                <a:close/>
                <a:moveTo>
                  <a:pt x="12384" y="11803"/>
                </a:moveTo>
                <a:cubicBezTo>
                  <a:pt x="12405" y="11794"/>
                  <a:pt x="12458" y="11853"/>
                  <a:pt x="12531" y="11966"/>
                </a:cubicBezTo>
                <a:cubicBezTo>
                  <a:pt x="12576" y="12036"/>
                  <a:pt x="12641" y="12120"/>
                  <a:pt x="12674" y="12154"/>
                </a:cubicBezTo>
                <a:cubicBezTo>
                  <a:pt x="12708" y="12187"/>
                  <a:pt x="12734" y="12222"/>
                  <a:pt x="12734" y="12231"/>
                </a:cubicBezTo>
                <a:cubicBezTo>
                  <a:pt x="12734" y="12239"/>
                  <a:pt x="12744" y="12253"/>
                  <a:pt x="12757" y="12261"/>
                </a:cubicBezTo>
                <a:cubicBezTo>
                  <a:pt x="12770" y="12269"/>
                  <a:pt x="12798" y="12302"/>
                  <a:pt x="12819" y="12335"/>
                </a:cubicBezTo>
                <a:cubicBezTo>
                  <a:pt x="12841" y="12367"/>
                  <a:pt x="12880" y="12410"/>
                  <a:pt x="12904" y="12429"/>
                </a:cubicBezTo>
                <a:cubicBezTo>
                  <a:pt x="12929" y="12448"/>
                  <a:pt x="12948" y="12471"/>
                  <a:pt x="12948" y="12478"/>
                </a:cubicBezTo>
                <a:cubicBezTo>
                  <a:pt x="12948" y="12485"/>
                  <a:pt x="12964" y="12506"/>
                  <a:pt x="12985" y="12525"/>
                </a:cubicBezTo>
                <a:cubicBezTo>
                  <a:pt x="13006" y="12544"/>
                  <a:pt x="13030" y="12576"/>
                  <a:pt x="13035" y="12597"/>
                </a:cubicBezTo>
                <a:cubicBezTo>
                  <a:pt x="13047" y="12640"/>
                  <a:pt x="13130" y="12768"/>
                  <a:pt x="13187" y="12826"/>
                </a:cubicBezTo>
                <a:cubicBezTo>
                  <a:pt x="13237" y="12877"/>
                  <a:pt x="13269" y="12936"/>
                  <a:pt x="13270" y="12981"/>
                </a:cubicBezTo>
                <a:cubicBezTo>
                  <a:pt x="13270" y="13002"/>
                  <a:pt x="13280" y="13029"/>
                  <a:pt x="13292" y="13041"/>
                </a:cubicBezTo>
                <a:cubicBezTo>
                  <a:pt x="13305" y="13054"/>
                  <a:pt x="13313" y="13083"/>
                  <a:pt x="13313" y="13106"/>
                </a:cubicBezTo>
                <a:cubicBezTo>
                  <a:pt x="13313" y="13148"/>
                  <a:pt x="13285" y="13171"/>
                  <a:pt x="13149" y="13241"/>
                </a:cubicBezTo>
                <a:cubicBezTo>
                  <a:pt x="13087" y="13273"/>
                  <a:pt x="13069" y="13274"/>
                  <a:pt x="13033" y="13243"/>
                </a:cubicBezTo>
                <a:cubicBezTo>
                  <a:pt x="13008" y="13220"/>
                  <a:pt x="13005" y="13220"/>
                  <a:pt x="12992" y="13238"/>
                </a:cubicBezTo>
                <a:cubicBezTo>
                  <a:pt x="12972" y="13265"/>
                  <a:pt x="12948" y="13250"/>
                  <a:pt x="12948" y="13210"/>
                </a:cubicBezTo>
                <a:cubicBezTo>
                  <a:pt x="12948" y="13186"/>
                  <a:pt x="12937" y="13169"/>
                  <a:pt x="12911" y="13156"/>
                </a:cubicBezTo>
                <a:cubicBezTo>
                  <a:pt x="12890" y="13146"/>
                  <a:pt x="12871" y="13129"/>
                  <a:pt x="12871" y="13118"/>
                </a:cubicBezTo>
                <a:cubicBezTo>
                  <a:pt x="12871" y="13108"/>
                  <a:pt x="12843" y="13077"/>
                  <a:pt x="12809" y="13052"/>
                </a:cubicBezTo>
                <a:cubicBezTo>
                  <a:pt x="12775" y="13027"/>
                  <a:pt x="12735" y="12988"/>
                  <a:pt x="12720" y="12966"/>
                </a:cubicBezTo>
                <a:cubicBezTo>
                  <a:pt x="12704" y="12943"/>
                  <a:pt x="12679" y="12918"/>
                  <a:pt x="12666" y="12909"/>
                </a:cubicBezTo>
                <a:cubicBezTo>
                  <a:pt x="12628" y="12885"/>
                  <a:pt x="12461" y="12690"/>
                  <a:pt x="12461" y="12670"/>
                </a:cubicBezTo>
                <a:cubicBezTo>
                  <a:pt x="12461" y="12660"/>
                  <a:pt x="12442" y="12636"/>
                  <a:pt x="12421" y="12615"/>
                </a:cubicBezTo>
                <a:cubicBezTo>
                  <a:pt x="12400" y="12594"/>
                  <a:pt x="12384" y="12569"/>
                  <a:pt x="12384" y="12558"/>
                </a:cubicBezTo>
                <a:cubicBezTo>
                  <a:pt x="12384" y="12547"/>
                  <a:pt x="12369" y="12528"/>
                  <a:pt x="12353" y="12516"/>
                </a:cubicBezTo>
                <a:cubicBezTo>
                  <a:pt x="12336" y="12503"/>
                  <a:pt x="12324" y="12478"/>
                  <a:pt x="12324" y="12460"/>
                </a:cubicBezTo>
                <a:cubicBezTo>
                  <a:pt x="12324" y="12440"/>
                  <a:pt x="12307" y="12421"/>
                  <a:pt x="12280" y="12404"/>
                </a:cubicBezTo>
                <a:lnTo>
                  <a:pt x="12239" y="12377"/>
                </a:lnTo>
                <a:lnTo>
                  <a:pt x="12274" y="12369"/>
                </a:lnTo>
                <a:cubicBezTo>
                  <a:pt x="12312" y="12361"/>
                  <a:pt x="12321" y="12322"/>
                  <a:pt x="12290" y="12298"/>
                </a:cubicBezTo>
                <a:cubicBezTo>
                  <a:pt x="12264" y="12278"/>
                  <a:pt x="12262" y="12051"/>
                  <a:pt x="12288" y="12043"/>
                </a:cubicBezTo>
                <a:cubicBezTo>
                  <a:pt x="12299" y="12040"/>
                  <a:pt x="12307" y="12024"/>
                  <a:pt x="12307" y="12006"/>
                </a:cubicBezTo>
                <a:cubicBezTo>
                  <a:pt x="12307" y="11987"/>
                  <a:pt x="12323" y="11938"/>
                  <a:pt x="12340" y="11899"/>
                </a:cubicBezTo>
                <a:cubicBezTo>
                  <a:pt x="12358" y="11859"/>
                  <a:pt x="12374" y="11819"/>
                  <a:pt x="12378" y="11810"/>
                </a:cubicBezTo>
                <a:cubicBezTo>
                  <a:pt x="12379" y="11806"/>
                  <a:pt x="12381" y="11804"/>
                  <a:pt x="12384" y="11803"/>
                </a:cubicBezTo>
                <a:close/>
                <a:moveTo>
                  <a:pt x="815" y="12165"/>
                </a:moveTo>
                <a:cubicBezTo>
                  <a:pt x="838" y="12160"/>
                  <a:pt x="882" y="12203"/>
                  <a:pt x="936" y="12281"/>
                </a:cubicBezTo>
                <a:cubicBezTo>
                  <a:pt x="968" y="12328"/>
                  <a:pt x="1024" y="12399"/>
                  <a:pt x="1058" y="12442"/>
                </a:cubicBezTo>
                <a:cubicBezTo>
                  <a:pt x="1092" y="12484"/>
                  <a:pt x="1131" y="12539"/>
                  <a:pt x="1147" y="12564"/>
                </a:cubicBezTo>
                <a:cubicBezTo>
                  <a:pt x="1202" y="12649"/>
                  <a:pt x="1944" y="13307"/>
                  <a:pt x="1986" y="13307"/>
                </a:cubicBezTo>
                <a:cubicBezTo>
                  <a:pt x="1996" y="13307"/>
                  <a:pt x="2019" y="13329"/>
                  <a:pt x="2037" y="13356"/>
                </a:cubicBezTo>
                <a:cubicBezTo>
                  <a:pt x="2056" y="13383"/>
                  <a:pt x="2107" y="13434"/>
                  <a:pt x="2151" y="13468"/>
                </a:cubicBezTo>
                <a:cubicBezTo>
                  <a:pt x="2196" y="13501"/>
                  <a:pt x="2252" y="13562"/>
                  <a:pt x="2278" y="13605"/>
                </a:cubicBezTo>
                <a:cubicBezTo>
                  <a:pt x="2346" y="13715"/>
                  <a:pt x="2415" y="13801"/>
                  <a:pt x="2444" y="13816"/>
                </a:cubicBezTo>
                <a:cubicBezTo>
                  <a:pt x="2458" y="13822"/>
                  <a:pt x="2469" y="13839"/>
                  <a:pt x="2469" y="13852"/>
                </a:cubicBezTo>
                <a:cubicBezTo>
                  <a:pt x="2469" y="13865"/>
                  <a:pt x="2501" y="13917"/>
                  <a:pt x="2539" y="13965"/>
                </a:cubicBezTo>
                <a:cubicBezTo>
                  <a:pt x="2578" y="14014"/>
                  <a:pt x="2610" y="14057"/>
                  <a:pt x="2610" y="14063"/>
                </a:cubicBezTo>
                <a:cubicBezTo>
                  <a:pt x="2610" y="14074"/>
                  <a:pt x="2664" y="14168"/>
                  <a:pt x="2770" y="14340"/>
                </a:cubicBezTo>
                <a:cubicBezTo>
                  <a:pt x="2811" y="14407"/>
                  <a:pt x="2857" y="14489"/>
                  <a:pt x="2871" y="14522"/>
                </a:cubicBezTo>
                <a:cubicBezTo>
                  <a:pt x="2886" y="14556"/>
                  <a:pt x="2906" y="14592"/>
                  <a:pt x="2917" y="14603"/>
                </a:cubicBezTo>
                <a:cubicBezTo>
                  <a:pt x="2928" y="14613"/>
                  <a:pt x="2930" y="14628"/>
                  <a:pt x="2923" y="14637"/>
                </a:cubicBezTo>
                <a:cubicBezTo>
                  <a:pt x="2903" y="14662"/>
                  <a:pt x="2880" y="14656"/>
                  <a:pt x="2844" y="14615"/>
                </a:cubicBezTo>
                <a:cubicBezTo>
                  <a:pt x="2826" y="14594"/>
                  <a:pt x="2781" y="14567"/>
                  <a:pt x="2745" y="14555"/>
                </a:cubicBezTo>
                <a:cubicBezTo>
                  <a:pt x="2656" y="14527"/>
                  <a:pt x="2358" y="14356"/>
                  <a:pt x="2307" y="14303"/>
                </a:cubicBezTo>
                <a:cubicBezTo>
                  <a:pt x="2284" y="14280"/>
                  <a:pt x="2208" y="14227"/>
                  <a:pt x="2137" y="14187"/>
                </a:cubicBezTo>
                <a:cubicBezTo>
                  <a:pt x="2007" y="14113"/>
                  <a:pt x="1589" y="13789"/>
                  <a:pt x="1440" y="13647"/>
                </a:cubicBezTo>
                <a:cubicBezTo>
                  <a:pt x="1395" y="13605"/>
                  <a:pt x="1353" y="13548"/>
                  <a:pt x="1347" y="13523"/>
                </a:cubicBezTo>
                <a:cubicBezTo>
                  <a:pt x="1340" y="13497"/>
                  <a:pt x="1318" y="13465"/>
                  <a:pt x="1297" y="13450"/>
                </a:cubicBezTo>
                <a:cubicBezTo>
                  <a:pt x="1276" y="13436"/>
                  <a:pt x="1257" y="13419"/>
                  <a:pt x="1257" y="13411"/>
                </a:cubicBezTo>
                <a:cubicBezTo>
                  <a:pt x="1257" y="13404"/>
                  <a:pt x="1223" y="13357"/>
                  <a:pt x="1178" y="13307"/>
                </a:cubicBezTo>
                <a:cubicBezTo>
                  <a:pt x="1134" y="13258"/>
                  <a:pt x="1098" y="13206"/>
                  <a:pt x="1098" y="13194"/>
                </a:cubicBezTo>
                <a:cubicBezTo>
                  <a:pt x="1098" y="13181"/>
                  <a:pt x="1088" y="13166"/>
                  <a:pt x="1077" y="13161"/>
                </a:cubicBezTo>
                <a:cubicBezTo>
                  <a:pt x="1066" y="13156"/>
                  <a:pt x="1056" y="13138"/>
                  <a:pt x="1056" y="13120"/>
                </a:cubicBezTo>
                <a:cubicBezTo>
                  <a:pt x="1056" y="13102"/>
                  <a:pt x="1044" y="13076"/>
                  <a:pt x="1027" y="13062"/>
                </a:cubicBezTo>
                <a:cubicBezTo>
                  <a:pt x="1010" y="13048"/>
                  <a:pt x="986" y="13000"/>
                  <a:pt x="975" y="12955"/>
                </a:cubicBezTo>
                <a:cubicBezTo>
                  <a:pt x="964" y="12909"/>
                  <a:pt x="941" y="12855"/>
                  <a:pt x="923" y="12835"/>
                </a:cubicBezTo>
                <a:cubicBezTo>
                  <a:pt x="906" y="12815"/>
                  <a:pt x="896" y="12794"/>
                  <a:pt x="903" y="12789"/>
                </a:cubicBezTo>
                <a:cubicBezTo>
                  <a:pt x="909" y="12785"/>
                  <a:pt x="906" y="12772"/>
                  <a:pt x="894" y="12761"/>
                </a:cubicBezTo>
                <a:cubicBezTo>
                  <a:pt x="882" y="12750"/>
                  <a:pt x="864" y="12664"/>
                  <a:pt x="855" y="12567"/>
                </a:cubicBezTo>
                <a:cubicBezTo>
                  <a:pt x="846" y="12471"/>
                  <a:pt x="832" y="12383"/>
                  <a:pt x="824" y="12372"/>
                </a:cubicBezTo>
                <a:cubicBezTo>
                  <a:pt x="805" y="12350"/>
                  <a:pt x="792" y="12188"/>
                  <a:pt x="807" y="12169"/>
                </a:cubicBezTo>
                <a:cubicBezTo>
                  <a:pt x="809" y="12167"/>
                  <a:pt x="812" y="12165"/>
                  <a:pt x="815" y="12165"/>
                </a:cubicBezTo>
                <a:close/>
                <a:moveTo>
                  <a:pt x="9411" y="12180"/>
                </a:moveTo>
                <a:cubicBezTo>
                  <a:pt x="9426" y="12180"/>
                  <a:pt x="9451" y="12192"/>
                  <a:pt x="9465" y="12209"/>
                </a:cubicBezTo>
                <a:cubicBezTo>
                  <a:pt x="9486" y="12233"/>
                  <a:pt x="9489" y="12259"/>
                  <a:pt x="9481" y="12363"/>
                </a:cubicBezTo>
                <a:cubicBezTo>
                  <a:pt x="9473" y="12478"/>
                  <a:pt x="9470" y="12491"/>
                  <a:pt x="9421" y="12553"/>
                </a:cubicBezTo>
                <a:cubicBezTo>
                  <a:pt x="9392" y="12590"/>
                  <a:pt x="9339" y="12644"/>
                  <a:pt x="9305" y="12674"/>
                </a:cubicBezTo>
                <a:cubicBezTo>
                  <a:pt x="9230" y="12741"/>
                  <a:pt x="9135" y="12837"/>
                  <a:pt x="9135" y="12846"/>
                </a:cubicBezTo>
                <a:cubicBezTo>
                  <a:pt x="9135" y="12850"/>
                  <a:pt x="9116" y="12871"/>
                  <a:pt x="9091" y="12895"/>
                </a:cubicBezTo>
                <a:cubicBezTo>
                  <a:pt x="9067" y="12918"/>
                  <a:pt x="9025" y="12970"/>
                  <a:pt x="9000" y="13008"/>
                </a:cubicBezTo>
                <a:cubicBezTo>
                  <a:pt x="8969" y="13056"/>
                  <a:pt x="8934" y="13088"/>
                  <a:pt x="8892" y="13110"/>
                </a:cubicBezTo>
                <a:cubicBezTo>
                  <a:pt x="8858" y="13128"/>
                  <a:pt x="8830" y="13147"/>
                  <a:pt x="8830" y="13151"/>
                </a:cubicBezTo>
                <a:cubicBezTo>
                  <a:pt x="8830" y="13155"/>
                  <a:pt x="8809" y="13175"/>
                  <a:pt x="8784" y="13195"/>
                </a:cubicBezTo>
                <a:cubicBezTo>
                  <a:pt x="8760" y="13216"/>
                  <a:pt x="8731" y="13233"/>
                  <a:pt x="8720" y="13233"/>
                </a:cubicBezTo>
                <a:cubicBezTo>
                  <a:pt x="8690" y="13233"/>
                  <a:pt x="8611" y="13200"/>
                  <a:pt x="8589" y="13178"/>
                </a:cubicBezTo>
                <a:cubicBezTo>
                  <a:pt x="8566" y="13155"/>
                  <a:pt x="8566" y="13073"/>
                  <a:pt x="8587" y="13030"/>
                </a:cubicBezTo>
                <a:cubicBezTo>
                  <a:pt x="8596" y="13013"/>
                  <a:pt x="8602" y="12939"/>
                  <a:pt x="8604" y="12865"/>
                </a:cubicBezTo>
                <a:cubicBezTo>
                  <a:pt x="8605" y="12791"/>
                  <a:pt x="8613" y="12720"/>
                  <a:pt x="8620" y="12709"/>
                </a:cubicBezTo>
                <a:cubicBezTo>
                  <a:pt x="8628" y="12698"/>
                  <a:pt x="8653" y="12681"/>
                  <a:pt x="8678" y="12671"/>
                </a:cubicBezTo>
                <a:cubicBezTo>
                  <a:pt x="8703" y="12662"/>
                  <a:pt x="8724" y="12647"/>
                  <a:pt x="8724" y="12638"/>
                </a:cubicBezTo>
                <a:cubicBezTo>
                  <a:pt x="8724" y="12630"/>
                  <a:pt x="8755" y="12605"/>
                  <a:pt x="8792" y="12583"/>
                </a:cubicBezTo>
                <a:cubicBezTo>
                  <a:pt x="8830" y="12562"/>
                  <a:pt x="8861" y="12538"/>
                  <a:pt x="8861" y="12530"/>
                </a:cubicBezTo>
                <a:cubicBezTo>
                  <a:pt x="8861" y="12522"/>
                  <a:pt x="8873" y="12512"/>
                  <a:pt x="8888" y="12508"/>
                </a:cubicBezTo>
                <a:cubicBezTo>
                  <a:pt x="8912" y="12501"/>
                  <a:pt x="8976" y="12459"/>
                  <a:pt x="9151" y="12336"/>
                </a:cubicBezTo>
                <a:cubicBezTo>
                  <a:pt x="9294" y="12236"/>
                  <a:pt x="9386" y="12180"/>
                  <a:pt x="9411" y="12180"/>
                </a:cubicBezTo>
                <a:close/>
                <a:moveTo>
                  <a:pt x="20722" y="12497"/>
                </a:moveTo>
                <a:cubicBezTo>
                  <a:pt x="20727" y="12497"/>
                  <a:pt x="20733" y="12500"/>
                  <a:pt x="20736" y="12508"/>
                </a:cubicBezTo>
                <a:cubicBezTo>
                  <a:pt x="20742" y="12518"/>
                  <a:pt x="20755" y="12527"/>
                  <a:pt x="20770" y="12527"/>
                </a:cubicBezTo>
                <a:cubicBezTo>
                  <a:pt x="20810" y="12527"/>
                  <a:pt x="20833" y="12551"/>
                  <a:pt x="20834" y="12596"/>
                </a:cubicBezTo>
                <a:cubicBezTo>
                  <a:pt x="20834" y="12618"/>
                  <a:pt x="20845" y="12649"/>
                  <a:pt x="20857" y="12665"/>
                </a:cubicBezTo>
                <a:cubicBezTo>
                  <a:pt x="20882" y="12698"/>
                  <a:pt x="20885" y="12761"/>
                  <a:pt x="20865" y="12791"/>
                </a:cubicBezTo>
                <a:cubicBezTo>
                  <a:pt x="20842" y="12824"/>
                  <a:pt x="20805" y="12912"/>
                  <a:pt x="20794" y="12961"/>
                </a:cubicBezTo>
                <a:cubicBezTo>
                  <a:pt x="20789" y="12986"/>
                  <a:pt x="20764" y="13039"/>
                  <a:pt x="20738" y="13079"/>
                </a:cubicBezTo>
                <a:cubicBezTo>
                  <a:pt x="20713" y="13119"/>
                  <a:pt x="20696" y="13160"/>
                  <a:pt x="20701" y="13170"/>
                </a:cubicBezTo>
                <a:cubicBezTo>
                  <a:pt x="20706" y="13181"/>
                  <a:pt x="20701" y="13199"/>
                  <a:pt x="20689" y="13213"/>
                </a:cubicBezTo>
                <a:cubicBezTo>
                  <a:pt x="20676" y="13226"/>
                  <a:pt x="20666" y="13248"/>
                  <a:pt x="20666" y="13260"/>
                </a:cubicBezTo>
                <a:cubicBezTo>
                  <a:pt x="20666" y="13272"/>
                  <a:pt x="20652" y="13305"/>
                  <a:pt x="20637" y="13331"/>
                </a:cubicBezTo>
                <a:cubicBezTo>
                  <a:pt x="20621" y="13357"/>
                  <a:pt x="20590" y="13407"/>
                  <a:pt x="20568" y="13444"/>
                </a:cubicBezTo>
                <a:cubicBezTo>
                  <a:pt x="20546" y="13481"/>
                  <a:pt x="20529" y="13519"/>
                  <a:pt x="20529" y="13528"/>
                </a:cubicBezTo>
                <a:cubicBezTo>
                  <a:pt x="20529" y="13536"/>
                  <a:pt x="20518" y="13548"/>
                  <a:pt x="20506" y="13556"/>
                </a:cubicBezTo>
                <a:cubicBezTo>
                  <a:pt x="20484" y="13570"/>
                  <a:pt x="20458" y="13606"/>
                  <a:pt x="20346" y="13773"/>
                </a:cubicBezTo>
                <a:cubicBezTo>
                  <a:pt x="20341" y="13780"/>
                  <a:pt x="20316" y="13810"/>
                  <a:pt x="20288" y="13839"/>
                </a:cubicBezTo>
                <a:cubicBezTo>
                  <a:pt x="20261" y="13869"/>
                  <a:pt x="20227" y="13910"/>
                  <a:pt x="20214" y="13930"/>
                </a:cubicBezTo>
                <a:cubicBezTo>
                  <a:pt x="20200" y="13951"/>
                  <a:pt x="20163" y="13992"/>
                  <a:pt x="20131" y="14022"/>
                </a:cubicBezTo>
                <a:cubicBezTo>
                  <a:pt x="20098" y="14051"/>
                  <a:pt x="20070" y="14080"/>
                  <a:pt x="20070" y="14086"/>
                </a:cubicBezTo>
                <a:cubicBezTo>
                  <a:pt x="20070" y="14093"/>
                  <a:pt x="20051" y="14112"/>
                  <a:pt x="20027" y="14127"/>
                </a:cubicBezTo>
                <a:cubicBezTo>
                  <a:pt x="20003" y="14143"/>
                  <a:pt x="19978" y="14165"/>
                  <a:pt x="19973" y="14178"/>
                </a:cubicBezTo>
                <a:cubicBezTo>
                  <a:pt x="19968" y="14190"/>
                  <a:pt x="19932" y="14219"/>
                  <a:pt x="19894" y="14241"/>
                </a:cubicBezTo>
                <a:cubicBezTo>
                  <a:pt x="19856" y="14262"/>
                  <a:pt x="19826" y="14285"/>
                  <a:pt x="19826" y="14292"/>
                </a:cubicBezTo>
                <a:cubicBezTo>
                  <a:pt x="19826" y="14327"/>
                  <a:pt x="19252" y="14738"/>
                  <a:pt x="19203" y="14738"/>
                </a:cubicBezTo>
                <a:cubicBezTo>
                  <a:pt x="19196" y="14738"/>
                  <a:pt x="19179" y="14746"/>
                  <a:pt x="19168" y="14757"/>
                </a:cubicBezTo>
                <a:cubicBezTo>
                  <a:pt x="19147" y="14776"/>
                  <a:pt x="19061" y="14822"/>
                  <a:pt x="18894" y="14902"/>
                </a:cubicBezTo>
                <a:cubicBezTo>
                  <a:pt x="18845" y="14925"/>
                  <a:pt x="18774" y="14948"/>
                  <a:pt x="18736" y="14952"/>
                </a:cubicBezTo>
                <a:cubicBezTo>
                  <a:pt x="18699" y="14956"/>
                  <a:pt x="18666" y="14967"/>
                  <a:pt x="18662" y="14976"/>
                </a:cubicBezTo>
                <a:cubicBezTo>
                  <a:pt x="18657" y="14984"/>
                  <a:pt x="18631" y="14993"/>
                  <a:pt x="18606" y="14993"/>
                </a:cubicBezTo>
                <a:cubicBezTo>
                  <a:pt x="18580" y="14993"/>
                  <a:pt x="18548" y="14996"/>
                  <a:pt x="18533" y="15002"/>
                </a:cubicBezTo>
                <a:cubicBezTo>
                  <a:pt x="18494" y="15018"/>
                  <a:pt x="18288" y="15090"/>
                  <a:pt x="18218" y="15112"/>
                </a:cubicBezTo>
                <a:cubicBezTo>
                  <a:pt x="18184" y="15123"/>
                  <a:pt x="18139" y="15145"/>
                  <a:pt x="18118" y="15160"/>
                </a:cubicBezTo>
                <a:cubicBezTo>
                  <a:pt x="18088" y="15181"/>
                  <a:pt x="18049" y="15189"/>
                  <a:pt x="17936" y="15201"/>
                </a:cubicBezTo>
                <a:cubicBezTo>
                  <a:pt x="17856" y="15208"/>
                  <a:pt x="17753" y="15218"/>
                  <a:pt x="17707" y="15224"/>
                </a:cubicBezTo>
                <a:cubicBezTo>
                  <a:pt x="17645" y="15232"/>
                  <a:pt x="17151" y="15238"/>
                  <a:pt x="17141" y="15230"/>
                </a:cubicBezTo>
                <a:cubicBezTo>
                  <a:pt x="17137" y="15228"/>
                  <a:pt x="17125" y="15075"/>
                  <a:pt x="17126" y="15045"/>
                </a:cubicBezTo>
                <a:cubicBezTo>
                  <a:pt x="17133" y="14905"/>
                  <a:pt x="17124" y="14839"/>
                  <a:pt x="17089" y="14787"/>
                </a:cubicBezTo>
                <a:cubicBezTo>
                  <a:pt x="17047" y="14723"/>
                  <a:pt x="17001" y="14688"/>
                  <a:pt x="16875" y="14626"/>
                </a:cubicBezTo>
                <a:cubicBezTo>
                  <a:pt x="16770" y="14574"/>
                  <a:pt x="16663" y="14535"/>
                  <a:pt x="16595" y="14524"/>
                </a:cubicBezTo>
                <a:cubicBezTo>
                  <a:pt x="16569" y="14519"/>
                  <a:pt x="16544" y="14511"/>
                  <a:pt x="16539" y="14505"/>
                </a:cubicBezTo>
                <a:cubicBezTo>
                  <a:pt x="16535" y="14499"/>
                  <a:pt x="16516" y="14494"/>
                  <a:pt x="16498" y="14494"/>
                </a:cubicBezTo>
                <a:cubicBezTo>
                  <a:pt x="16479" y="14494"/>
                  <a:pt x="16446" y="14484"/>
                  <a:pt x="16425" y="14472"/>
                </a:cubicBezTo>
                <a:cubicBezTo>
                  <a:pt x="16404" y="14459"/>
                  <a:pt x="16374" y="14449"/>
                  <a:pt x="16357" y="14448"/>
                </a:cubicBezTo>
                <a:cubicBezTo>
                  <a:pt x="16340" y="14448"/>
                  <a:pt x="16309" y="14440"/>
                  <a:pt x="16288" y="14431"/>
                </a:cubicBezTo>
                <a:cubicBezTo>
                  <a:pt x="16267" y="14422"/>
                  <a:pt x="16218" y="14414"/>
                  <a:pt x="16180" y="14414"/>
                </a:cubicBezTo>
                <a:cubicBezTo>
                  <a:pt x="16143" y="14413"/>
                  <a:pt x="16081" y="14405"/>
                  <a:pt x="16043" y="14395"/>
                </a:cubicBezTo>
                <a:cubicBezTo>
                  <a:pt x="16006" y="14384"/>
                  <a:pt x="15907" y="14371"/>
                  <a:pt x="15821" y="14366"/>
                </a:cubicBezTo>
                <a:cubicBezTo>
                  <a:pt x="15642" y="14356"/>
                  <a:pt x="15594" y="14342"/>
                  <a:pt x="15610" y="14305"/>
                </a:cubicBezTo>
                <a:cubicBezTo>
                  <a:pt x="15616" y="14291"/>
                  <a:pt x="15624" y="14241"/>
                  <a:pt x="15631" y="14193"/>
                </a:cubicBezTo>
                <a:cubicBezTo>
                  <a:pt x="15642" y="14106"/>
                  <a:pt x="15684" y="13989"/>
                  <a:pt x="15709" y="13968"/>
                </a:cubicBezTo>
                <a:cubicBezTo>
                  <a:pt x="15717" y="13962"/>
                  <a:pt x="15724" y="13947"/>
                  <a:pt x="15724" y="13934"/>
                </a:cubicBezTo>
                <a:cubicBezTo>
                  <a:pt x="15724" y="13895"/>
                  <a:pt x="15767" y="13860"/>
                  <a:pt x="15832" y="13845"/>
                </a:cubicBezTo>
                <a:cubicBezTo>
                  <a:pt x="15878" y="13835"/>
                  <a:pt x="15897" y="13834"/>
                  <a:pt x="15911" y="13844"/>
                </a:cubicBezTo>
                <a:cubicBezTo>
                  <a:pt x="15920" y="13851"/>
                  <a:pt x="15950" y="13858"/>
                  <a:pt x="15977" y="13858"/>
                </a:cubicBezTo>
                <a:cubicBezTo>
                  <a:pt x="16004" y="13858"/>
                  <a:pt x="16075" y="13870"/>
                  <a:pt x="16137" y="13885"/>
                </a:cubicBezTo>
                <a:cubicBezTo>
                  <a:pt x="16289" y="13922"/>
                  <a:pt x="16326" y="13929"/>
                  <a:pt x="16442" y="13940"/>
                </a:cubicBezTo>
                <a:cubicBezTo>
                  <a:pt x="16571" y="13952"/>
                  <a:pt x="16654" y="13965"/>
                  <a:pt x="16776" y="13993"/>
                </a:cubicBezTo>
                <a:cubicBezTo>
                  <a:pt x="17083" y="14064"/>
                  <a:pt x="17316" y="14092"/>
                  <a:pt x="17546" y="14083"/>
                </a:cubicBezTo>
                <a:cubicBezTo>
                  <a:pt x="17746" y="14076"/>
                  <a:pt x="17842" y="14063"/>
                  <a:pt x="17894" y="14037"/>
                </a:cubicBezTo>
                <a:cubicBezTo>
                  <a:pt x="17913" y="14028"/>
                  <a:pt x="17973" y="14018"/>
                  <a:pt x="18027" y="14015"/>
                </a:cubicBezTo>
                <a:cubicBezTo>
                  <a:pt x="18105" y="14012"/>
                  <a:pt x="18141" y="14003"/>
                  <a:pt x="18201" y="13975"/>
                </a:cubicBezTo>
                <a:cubicBezTo>
                  <a:pt x="18243" y="13955"/>
                  <a:pt x="18283" y="13938"/>
                  <a:pt x="18290" y="13938"/>
                </a:cubicBezTo>
                <a:cubicBezTo>
                  <a:pt x="18297" y="13938"/>
                  <a:pt x="18354" y="13921"/>
                  <a:pt x="18417" y="13899"/>
                </a:cubicBezTo>
                <a:cubicBezTo>
                  <a:pt x="18480" y="13877"/>
                  <a:pt x="18534" y="13858"/>
                  <a:pt x="18539" y="13858"/>
                </a:cubicBezTo>
                <a:cubicBezTo>
                  <a:pt x="18564" y="13858"/>
                  <a:pt x="18664" y="13816"/>
                  <a:pt x="18693" y="13794"/>
                </a:cubicBezTo>
                <a:cubicBezTo>
                  <a:pt x="18711" y="13779"/>
                  <a:pt x="18752" y="13763"/>
                  <a:pt x="18784" y="13759"/>
                </a:cubicBezTo>
                <a:cubicBezTo>
                  <a:pt x="18816" y="13755"/>
                  <a:pt x="18857" y="13747"/>
                  <a:pt x="18873" y="13742"/>
                </a:cubicBezTo>
                <a:cubicBezTo>
                  <a:pt x="18890" y="13736"/>
                  <a:pt x="18936" y="13724"/>
                  <a:pt x="18975" y="13713"/>
                </a:cubicBezTo>
                <a:cubicBezTo>
                  <a:pt x="19020" y="13701"/>
                  <a:pt x="19051" y="13684"/>
                  <a:pt x="19062" y="13666"/>
                </a:cubicBezTo>
                <a:cubicBezTo>
                  <a:pt x="19075" y="13644"/>
                  <a:pt x="19086" y="13639"/>
                  <a:pt x="19114" y="13644"/>
                </a:cubicBezTo>
                <a:cubicBezTo>
                  <a:pt x="19135" y="13648"/>
                  <a:pt x="19178" y="13643"/>
                  <a:pt x="19211" y="13631"/>
                </a:cubicBezTo>
                <a:cubicBezTo>
                  <a:pt x="19244" y="13620"/>
                  <a:pt x="19280" y="13607"/>
                  <a:pt x="19292" y="13603"/>
                </a:cubicBezTo>
                <a:cubicBezTo>
                  <a:pt x="19305" y="13600"/>
                  <a:pt x="19348" y="13580"/>
                  <a:pt x="19388" y="13557"/>
                </a:cubicBezTo>
                <a:cubicBezTo>
                  <a:pt x="19646" y="13414"/>
                  <a:pt x="19708" y="13377"/>
                  <a:pt x="19751" y="13340"/>
                </a:cubicBezTo>
                <a:cubicBezTo>
                  <a:pt x="19777" y="13318"/>
                  <a:pt x="19830" y="13279"/>
                  <a:pt x="19869" y="13255"/>
                </a:cubicBezTo>
                <a:cubicBezTo>
                  <a:pt x="19908" y="13232"/>
                  <a:pt x="19990" y="13176"/>
                  <a:pt x="20050" y="13132"/>
                </a:cubicBezTo>
                <a:cubicBezTo>
                  <a:pt x="20109" y="13089"/>
                  <a:pt x="20181" y="13037"/>
                  <a:pt x="20209" y="13018"/>
                </a:cubicBezTo>
                <a:cubicBezTo>
                  <a:pt x="20238" y="12998"/>
                  <a:pt x="20277" y="12957"/>
                  <a:pt x="20297" y="12928"/>
                </a:cubicBezTo>
                <a:cubicBezTo>
                  <a:pt x="20316" y="12898"/>
                  <a:pt x="20341" y="12870"/>
                  <a:pt x="20353" y="12865"/>
                </a:cubicBezTo>
                <a:cubicBezTo>
                  <a:pt x="20374" y="12856"/>
                  <a:pt x="20481" y="12729"/>
                  <a:pt x="20481" y="12712"/>
                </a:cubicBezTo>
                <a:cubicBezTo>
                  <a:pt x="20481" y="12698"/>
                  <a:pt x="20661" y="12574"/>
                  <a:pt x="20680" y="12574"/>
                </a:cubicBezTo>
                <a:cubicBezTo>
                  <a:pt x="20691" y="12574"/>
                  <a:pt x="20697" y="12562"/>
                  <a:pt x="20693" y="12544"/>
                </a:cubicBezTo>
                <a:cubicBezTo>
                  <a:pt x="20686" y="12518"/>
                  <a:pt x="20706" y="12494"/>
                  <a:pt x="20722" y="12497"/>
                </a:cubicBezTo>
                <a:close/>
                <a:moveTo>
                  <a:pt x="932" y="12900"/>
                </a:moveTo>
                <a:cubicBezTo>
                  <a:pt x="945" y="12903"/>
                  <a:pt x="956" y="12918"/>
                  <a:pt x="956" y="12939"/>
                </a:cubicBezTo>
                <a:cubicBezTo>
                  <a:pt x="956" y="12955"/>
                  <a:pt x="947" y="12973"/>
                  <a:pt x="936" y="12978"/>
                </a:cubicBezTo>
                <a:cubicBezTo>
                  <a:pt x="910" y="12990"/>
                  <a:pt x="887" y="12947"/>
                  <a:pt x="903" y="12915"/>
                </a:cubicBezTo>
                <a:cubicBezTo>
                  <a:pt x="906" y="12908"/>
                  <a:pt x="911" y="12903"/>
                  <a:pt x="917" y="12901"/>
                </a:cubicBezTo>
                <a:cubicBezTo>
                  <a:pt x="921" y="12900"/>
                  <a:pt x="927" y="12898"/>
                  <a:pt x="932" y="12900"/>
                </a:cubicBezTo>
                <a:close/>
                <a:moveTo>
                  <a:pt x="11848" y="13416"/>
                </a:moveTo>
                <a:cubicBezTo>
                  <a:pt x="11874" y="13411"/>
                  <a:pt x="11923" y="13449"/>
                  <a:pt x="11961" y="13506"/>
                </a:cubicBezTo>
                <a:cubicBezTo>
                  <a:pt x="11978" y="13531"/>
                  <a:pt x="12011" y="13570"/>
                  <a:pt x="12035" y="13592"/>
                </a:cubicBezTo>
                <a:cubicBezTo>
                  <a:pt x="12059" y="13614"/>
                  <a:pt x="12079" y="13638"/>
                  <a:pt x="12079" y="13646"/>
                </a:cubicBezTo>
                <a:cubicBezTo>
                  <a:pt x="12079" y="13653"/>
                  <a:pt x="12095" y="13672"/>
                  <a:pt x="12116" y="13687"/>
                </a:cubicBezTo>
                <a:cubicBezTo>
                  <a:pt x="12137" y="13701"/>
                  <a:pt x="12155" y="13724"/>
                  <a:pt x="12156" y="13738"/>
                </a:cubicBezTo>
                <a:cubicBezTo>
                  <a:pt x="12156" y="13753"/>
                  <a:pt x="12184" y="13787"/>
                  <a:pt x="12220" y="13816"/>
                </a:cubicBezTo>
                <a:cubicBezTo>
                  <a:pt x="12256" y="13843"/>
                  <a:pt x="12313" y="13888"/>
                  <a:pt x="12346" y="13915"/>
                </a:cubicBezTo>
                <a:cubicBezTo>
                  <a:pt x="12380" y="13942"/>
                  <a:pt x="12421" y="13974"/>
                  <a:pt x="12438" y="13987"/>
                </a:cubicBezTo>
                <a:cubicBezTo>
                  <a:pt x="12519" y="14050"/>
                  <a:pt x="12715" y="14214"/>
                  <a:pt x="12734" y="14236"/>
                </a:cubicBezTo>
                <a:cubicBezTo>
                  <a:pt x="12747" y="14249"/>
                  <a:pt x="12778" y="14280"/>
                  <a:pt x="12803" y="14303"/>
                </a:cubicBezTo>
                <a:cubicBezTo>
                  <a:pt x="12847" y="14346"/>
                  <a:pt x="12847" y="14347"/>
                  <a:pt x="12817" y="14363"/>
                </a:cubicBezTo>
                <a:cubicBezTo>
                  <a:pt x="12794" y="14377"/>
                  <a:pt x="12738" y="14379"/>
                  <a:pt x="12552" y="14377"/>
                </a:cubicBezTo>
                <a:cubicBezTo>
                  <a:pt x="12323" y="14375"/>
                  <a:pt x="12208" y="14384"/>
                  <a:pt x="12193" y="14403"/>
                </a:cubicBezTo>
                <a:cubicBezTo>
                  <a:pt x="12189" y="14408"/>
                  <a:pt x="12173" y="14409"/>
                  <a:pt x="12158" y="14406"/>
                </a:cubicBezTo>
                <a:cubicBezTo>
                  <a:pt x="12142" y="14403"/>
                  <a:pt x="12124" y="14405"/>
                  <a:pt x="12118" y="14412"/>
                </a:cubicBezTo>
                <a:cubicBezTo>
                  <a:pt x="12113" y="14419"/>
                  <a:pt x="12087" y="14425"/>
                  <a:pt x="12062" y="14425"/>
                </a:cubicBezTo>
                <a:cubicBezTo>
                  <a:pt x="12037" y="14425"/>
                  <a:pt x="11981" y="14437"/>
                  <a:pt x="11938" y="14453"/>
                </a:cubicBezTo>
                <a:cubicBezTo>
                  <a:pt x="11894" y="14469"/>
                  <a:pt x="11814" y="14492"/>
                  <a:pt x="11759" y="14505"/>
                </a:cubicBezTo>
                <a:cubicBezTo>
                  <a:pt x="11705" y="14518"/>
                  <a:pt x="11654" y="14528"/>
                  <a:pt x="11647" y="14529"/>
                </a:cubicBezTo>
                <a:cubicBezTo>
                  <a:pt x="11624" y="14529"/>
                  <a:pt x="11618" y="14492"/>
                  <a:pt x="11631" y="14433"/>
                </a:cubicBezTo>
                <a:cubicBezTo>
                  <a:pt x="11638" y="14400"/>
                  <a:pt x="11644" y="14337"/>
                  <a:pt x="11645" y="14294"/>
                </a:cubicBezTo>
                <a:cubicBezTo>
                  <a:pt x="11646" y="14251"/>
                  <a:pt x="11652" y="14213"/>
                  <a:pt x="11658" y="14209"/>
                </a:cubicBezTo>
                <a:cubicBezTo>
                  <a:pt x="11663" y="14205"/>
                  <a:pt x="11668" y="14186"/>
                  <a:pt x="11668" y="14167"/>
                </a:cubicBezTo>
                <a:cubicBezTo>
                  <a:pt x="11668" y="14106"/>
                  <a:pt x="11715" y="13844"/>
                  <a:pt x="11736" y="13790"/>
                </a:cubicBezTo>
                <a:cubicBezTo>
                  <a:pt x="11748" y="13760"/>
                  <a:pt x="11750" y="13728"/>
                  <a:pt x="11743" y="13709"/>
                </a:cubicBezTo>
                <a:cubicBezTo>
                  <a:pt x="11736" y="13691"/>
                  <a:pt x="11739" y="13667"/>
                  <a:pt x="11747" y="13657"/>
                </a:cubicBezTo>
                <a:cubicBezTo>
                  <a:pt x="11755" y="13646"/>
                  <a:pt x="11759" y="13628"/>
                  <a:pt x="11757" y="13617"/>
                </a:cubicBezTo>
                <a:cubicBezTo>
                  <a:pt x="11751" y="13581"/>
                  <a:pt x="11804" y="13452"/>
                  <a:pt x="11838" y="13421"/>
                </a:cubicBezTo>
                <a:cubicBezTo>
                  <a:pt x="11841" y="13418"/>
                  <a:pt x="11845" y="13416"/>
                  <a:pt x="11848" y="13416"/>
                </a:cubicBezTo>
                <a:close/>
                <a:moveTo>
                  <a:pt x="21075" y="14639"/>
                </a:moveTo>
                <a:cubicBezTo>
                  <a:pt x="21079" y="14640"/>
                  <a:pt x="21082" y="14642"/>
                  <a:pt x="21085" y="14647"/>
                </a:cubicBezTo>
                <a:cubicBezTo>
                  <a:pt x="21091" y="14654"/>
                  <a:pt x="21095" y="14721"/>
                  <a:pt x="21093" y="14795"/>
                </a:cubicBezTo>
                <a:cubicBezTo>
                  <a:pt x="21089" y="14976"/>
                  <a:pt x="21086" y="15000"/>
                  <a:pt x="21072" y="15010"/>
                </a:cubicBezTo>
                <a:cubicBezTo>
                  <a:pt x="21066" y="15015"/>
                  <a:pt x="21062" y="15027"/>
                  <a:pt x="21062" y="15037"/>
                </a:cubicBezTo>
                <a:cubicBezTo>
                  <a:pt x="21062" y="15047"/>
                  <a:pt x="21052" y="15071"/>
                  <a:pt x="21039" y="15089"/>
                </a:cubicBezTo>
                <a:cubicBezTo>
                  <a:pt x="21027" y="15107"/>
                  <a:pt x="21011" y="15149"/>
                  <a:pt x="21006" y="15182"/>
                </a:cubicBezTo>
                <a:cubicBezTo>
                  <a:pt x="21001" y="15215"/>
                  <a:pt x="20982" y="15273"/>
                  <a:pt x="20963" y="15311"/>
                </a:cubicBezTo>
                <a:cubicBezTo>
                  <a:pt x="20943" y="15349"/>
                  <a:pt x="20917" y="15400"/>
                  <a:pt x="20907" y="15426"/>
                </a:cubicBezTo>
                <a:cubicBezTo>
                  <a:pt x="20896" y="15451"/>
                  <a:pt x="20882" y="15478"/>
                  <a:pt x="20875" y="15484"/>
                </a:cubicBezTo>
                <a:cubicBezTo>
                  <a:pt x="20869" y="15490"/>
                  <a:pt x="20863" y="15502"/>
                  <a:pt x="20863" y="15512"/>
                </a:cubicBezTo>
                <a:cubicBezTo>
                  <a:pt x="20862" y="15546"/>
                  <a:pt x="20809" y="15622"/>
                  <a:pt x="20641" y="15819"/>
                </a:cubicBezTo>
                <a:cubicBezTo>
                  <a:pt x="20522" y="15960"/>
                  <a:pt x="20511" y="15967"/>
                  <a:pt x="20290" y="16124"/>
                </a:cubicBezTo>
                <a:cubicBezTo>
                  <a:pt x="20207" y="16184"/>
                  <a:pt x="20094" y="16265"/>
                  <a:pt x="20039" y="16305"/>
                </a:cubicBezTo>
                <a:cubicBezTo>
                  <a:pt x="19863" y="16435"/>
                  <a:pt x="19678" y="16551"/>
                  <a:pt x="19635" y="16559"/>
                </a:cubicBezTo>
                <a:cubicBezTo>
                  <a:pt x="19611" y="16563"/>
                  <a:pt x="19549" y="16598"/>
                  <a:pt x="19496" y="16634"/>
                </a:cubicBezTo>
                <a:cubicBezTo>
                  <a:pt x="19442" y="16671"/>
                  <a:pt x="19363" y="16716"/>
                  <a:pt x="19319" y="16734"/>
                </a:cubicBezTo>
                <a:cubicBezTo>
                  <a:pt x="19276" y="16751"/>
                  <a:pt x="19202" y="16785"/>
                  <a:pt x="19155" y="16809"/>
                </a:cubicBezTo>
                <a:cubicBezTo>
                  <a:pt x="18965" y="16907"/>
                  <a:pt x="18771" y="16971"/>
                  <a:pt x="18595" y="16992"/>
                </a:cubicBezTo>
                <a:cubicBezTo>
                  <a:pt x="18568" y="16995"/>
                  <a:pt x="18539" y="17005"/>
                  <a:pt x="18529" y="17014"/>
                </a:cubicBezTo>
                <a:cubicBezTo>
                  <a:pt x="18519" y="17023"/>
                  <a:pt x="18493" y="17029"/>
                  <a:pt x="18471" y="17028"/>
                </a:cubicBezTo>
                <a:cubicBezTo>
                  <a:pt x="18005" y="17005"/>
                  <a:pt x="17788" y="16987"/>
                  <a:pt x="17653" y="16960"/>
                </a:cubicBezTo>
                <a:cubicBezTo>
                  <a:pt x="17595" y="16948"/>
                  <a:pt x="17519" y="16935"/>
                  <a:pt x="17487" y="16930"/>
                </a:cubicBezTo>
                <a:cubicBezTo>
                  <a:pt x="17455" y="16926"/>
                  <a:pt x="17423" y="16913"/>
                  <a:pt x="17413" y="16900"/>
                </a:cubicBezTo>
                <a:cubicBezTo>
                  <a:pt x="17403" y="16888"/>
                  <a:pt x="17365" y="16864"/>
                  <a:pt x="17330" y="16848"/>
                </a:cubicBezTo>
                <a:cubicBezTo>
                  <a:pt x="17294" y="16833"/>
                  <a:pt x="17263" y="16812"/>
                  <a:pt x="17263" y="16803"/>
                </a:cubicBezTo>
                <a:cubicBezTo>
                  <a:pt x="17263" y="16794"/>
                  <a:pt x="17255" y="16785"/>
                  <a:pt x="17243" y="16785"/>
                </a:cubicBezTo>
                <a:cubicBezTo>
                  <a:pt x="17209" y="16785"/>
                  <a:pt x="17196" y="16761"/>
                  <a:pt x="17222" y="16746"/>
                </a:cubicBezTo>
                <a:cubicBezTo>
                  <a:pt x="17242" y="16735"/>
                  <a:pt x="17246" y="16688"/>
                  <a:pt x="17234" y="16597"/>
                </a:cubicBezTo>
                <a:cubicBezTo>
                  <a:pt x="17234" y="16591"/>
                  <a:pt x="17222" y="16590"/>
                  <a:pt x="17209" y="16593"/>
                </a:cubicBezTo>
                <a:cubicBezTo>
                  <a:pt x="17173" y="16604"/>
                  <a:pt x="17165" y="16570"/>
                  <a:pt x="17193" y="16523"/>
                </a:cubicBezTo>
                <a:cubicBezTo>
                  <a:pt x="17218" y="16479"/>
                  <a:pt x="17229" y="16411"/>
                  <a:pt x="17234" y="16280"/>
                </a:cubicBezTo>
                <a:cubicBezTo>
                  <a:pt x="17236" y="16231"/>
                  <a:pt x="17247" y="16203"/>
                  <a:pt x="17263" y="16192"/>
                </a:cubicBezTo>
                <a:cubicBezTo>
                  <a:pt x="17289" y="16176"/>
                  <a:pt x="17395" y="16172"/>
                  <a:pt x="17427" y="16187"/>
                </a:cubicBezTo>
                <a:cubicBezTo>
                  <a:pt x="17452" y="16199"/>
                  <a:pt x="17706" y="16193"/>
                  <a:pt x="17716" y="16181"/>
                </a:cubicBezTo>
                <a:cubicBezTo>
                  <a:pt x="17720" y="16176"/>
                  <a:pt x="17741" y="16180"/>
                  <a:pt x="17761" y="16191"/>
                </a:cubicBezTo>
                <a:cubicBezTo>
                  <a:pt x="17791" y="16205"/>
                  <a:pt x="17847" y="16209"/>
                  <a:pt x="18027" y="16211"/>
                </a:cubicBezTo>
                <a:cubicBezTo>
                  <a:pt x="18231" y="16213"/>
                  <a:pt x="18256" y="16211"/>
                  <a:pt x="18274" y="16192"/>
                </a:cubicBezTo>
                <a:cubicBezTo>
                  <a:pt x="18297" y="16168"/>
                  <a:pt x="18434" y="16157"/>
                  <a:pt x="18467" y="16176"/>
                </a:cubicBezTo>
                <a:cubicBezTo>
                  <a:pt x="18478" y="16183"/>
                  <a:pt x="18521" y="16189"/>
                  <a:pt x="18564" y="16191"/>
                </a:cubicBezTo>
                <a:cubicBezTo>
                  <a:pt x="18628" y="16193"/>
                  <a:pt x="18651" y="16190"/>
                  <a:pt x="18687" y="16167"/>
                </a:cubicBezTo>
                <a:cubicBezTo>
                  <a:pt x="18718" y="16147"/>
                  <a:pt x="18741" y="16140"/>
                  <a:pt x="18772" y="16145"/>
                </a:cubicBezTo>
                <a:cubicBezTo>
                  <a:pt x="18802" y="16150"/>
                  <a:pt x="18835" y="16143"/>
                  <a:pt x="18890" y="16117"/>
                </a:cubicBezTo>
                <a:cubicBezTo>
                  <a:pt x="18931" y="16097"/>
                  <a:pt x="18999" y="16067"/>
                  <a:pt x="19041" y="16052"/>
                </a:cubicBezTo>
                <a:cubicBezTo>
                  <a:pt x="19084" y="16037"/>
                  <a:pt x="19128" y="16017"/>
                  <a:pt x="19139" y="16006"/>
                </a:cubicBezTo>
                <a:cubicBezTo>
                  <a:pt x="19150" y="15996"/>
                  <a:pt x="19167" y="15988"/>
                  <a:pt x="19176" y="15988"/>
                </a:cubicBezTo>
                <a:cubicBezTo>
                  <a:pt x="19186" y="15988"/>
                  <a:pt x="19218" y="15978"/>
                  <a:pt x="19247" y="15965"/>
                </a:cubicBezTo>
                <a:cubicBezTo>
                  <a:pt x="19276" y="15953"/>
                  <a:pt x="19342" y="15927"/>
                  <a:pt x="19392" y="15907"/>
                </a:cubicBezTo>
                <a:cubicBezTo>
                  <a:pt x="19442" y="15888"/>
                  <a:pt x="19514" y="15853"/>
                  <a:pt x="19552" y="15832"/>
                </a:cubicBezTo>
                <a:cubicBezTo>
                  <a:pt x="19589" y="15810"/>
                  <a:pt x="19626" y="15793"/>
                  <a:pt x="19633" y="15792"/>
                </a:cubicBezTo>
                <a:cubicBezTo>
                  <a:pt x="19645" y="15792"/>
                  <a:pt x="19753" y="15729"/>
                  <a:pt x="19803" y="15695"/>
                </a:cubicBezTo>
                <a:cubicBezTo>
                  <a:pt x="19840" y="15669"/>
                  <a:pt x="19915" y="15628"/>
                  <a:pt x="20050" y="15559"/>
                </a:cubicBezTo>
                <a:cubicBezTo>
                  <a:pt x="20106" y="15531"/>
                  <a:pt x="20197" y="15476"/>
                  <a:pt x="20251" y="15438"/>
                </a:cubicBezTo>
                <a:cubicBezTo>
                  <a:pt x="20354" y="15365"/>
                  <a:pt x="20498" y="15235"/>
                  <a:pt x="20498" y="15215"/>
                </a:cubicBezTo>
                <a:cubicBezTo>
                  <a:pt x="20498" y="15208"/>
                  <a:pt x="20522" y="15188"/>
                  <a:pt x="20552" y="15169"/>
                </a:cubicBezTo>
                <a:cubicBezTo>
                  <a:pt x="20649" y="15108"/>
                  <a:pt x="20894" y="14869"/>
                  <a:pt x="20894" y="14835"/>
                </a:cubicBezTo>
                <a:cubicBezTo>
                  <a:pt x="20894" y="14831"/>
                  <a:pt x="20929" y="14794"/>
                  <a:pt x="20971" y="14754"/>
                </a:cubicBezTo>
                <a:cubicBezTo>
                  <a:pt x="21013" y="14713"/>
                  <a:pt x="21048" y="14673"/>
                  <a:pt x="21048" y="14664"/>
                </a:cubicBezTo>
                <a:cubicBezTo>
                  <a:pt x="21048" y="14647"/>
                  <a:pt x="21062" y="14636"/>
                  <a:pt x="21075" y="14639"/>
                </a:cubicBezTo>
                <a:close/>
              </a:path>
            </a:pathLst>
          </a:cu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Title 1"/>
          <p:cNvSpPr txBox="1"/>
          <p:nvPr>
            <p:ph type="title"/>
          </p:nvPr>
        </p:nvSpPr>
        <p:spPr>
          <a:xfrm>
            <a:off x="1039652" y="1064778"/>
            <a:ext cx="10112697" cy="921256"/>
          </a:xfrm>
          <a:prstGeom prst="rect">
            <a:avLst/>
          </a:prstGeom>
        </p:spPr>
        <p:txBody>
          <a:bodyPr/>
          <a:lstStyle>
            <a:lvl1pPr>
              <a:defRPr sz="3500">
                <a:solidFill>
                  <a:schemeClr val="accent1"/>
                </a:solidFill>
              </a:defRPr>
            </a:lvl1pPr>
          </a:lstStyle>
          <a:p>
            <a:pPr/>
            <a:r>
              <a:t>Background</a:t>
            </a:r>
          </a:p>
        </p:txBody>
      </p:sp>
      <p:sp>
        <p:nvSpPr>
          <p:cNvPr id="463" name="Content Placeholder 2"/>
          <p:cNvSpPr txBox="1"/>
          <p:nvPr>
            <p:ph type="body" idx="1"/>
          </p:nvPr>
        </p:nvSpPr>
        <p:spPr>
          <a:xfrm>
            <a:off x="934844" y="2159417"/>
            <a:ext cx="10093712" cy="4169744"/>
          </a:xfrm>
          <a:prstGeom prst="rect">
            <a:avLst/>
          </a:prstGeom>
        </p:spPr>
        <p:txBody>
          <a:bodyPr/>
          <a:lstStyle/>
          <a:p>
            <a:pPr marL="228600" indent="-228600" algn="just">
              <a:defRPr sz="1600">
                <a:latin typeface="Carlito"/>
                <a:ea typeface="Carlito"/>
                <a:cs typeface="Carlito"/>
                <a:sym typeface="Carlito"/>
              </a:defRPr>
            </a:pPr>
            <a:r>
              <a:t>Pneumonia poses a significant global health challenge, with a disproportionate impact on vulnerable populations. Existing diagnostic methods, primarily reliant on manual interpretation of X-ray images, exhibit limitations in speed and accuracy. Recognizing the urgent need for a transformative solution, my capstone project addresses these challenges. The traditional approaches fall short in meeting the demands of swift and precise pneumonia detection.</a:t>
            </a:r>
          </a:p>
          <a:p>
            <a:pPr marL="228600" indent="-228600" algn="just">
              <a:defRPr sz="1600">
                <a:latin typeface="Carlito"/>
                <a:ea typeface="Carlito"/>
                <a:cs typeface="Carlito"/>
                <a:sym typeface="Carlito"/>
              </a:defRPr>
            </a:pPr>
            <a:r>
              <a:t>To tackle this issue, the project embraces the potential of machine learning, seeking to revolutionize pneumonia detection. The Kaggle dataset emerges as a valuable resource, offering a structured and comprehensive foundation for training and validating the machine learning model. This dataset becomes a crucial asset in overcoming the shortcomings of current diagnostic methods. The following sections delve into the objectives, methodology, and implementation plan, outlining a path toward more accurate and efficient pneumonia detection with a focus on universal well-being. </a:t>
            </a:r>
          </a:p>
        </p:txBody>
      </p:sp>
      <p:sp>
        <p:nvSpPr>
          <p:cNvPr id="464" name="TextBox 7"/>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he Kaggle dataset serves as a cornerstone in our quest to enhance pneumonia detection. Recognized as a valuable resource, this dataset provides a diverse and well-annotated collection of chest X-ray images. Its richness and quality make it an ideal foun"/>
          <p:cNvSpPr txBox="1"/>
          <p:nvPr>
            <p:ph type="body" idx="1"/>
          </p:nvPr>
        </p:nvSpPr>
        <p:spPr>
          <a:xfrm>
            <a:off x="1049144" y="1740518"/>
            <a:ext cx="10093712" cy="4169745"/>
          </a:xfrm>
          <a:prstGeom prst="rect">
            <a:avLst/>
          </a:prstGeom>
        </p:spPr>
        <p:txBody>
          <a:bodyPr/>
          <a:lstStyle>
            <a:lvl1pPr>
              <a:defRPr>
                <a:latin typeface="Carlito"/>
                <a:ea typeface="Carlito"/>
                <a:cs typeface="Carlito"/>
                <a:sym typeface="Carlito"/>
              </a:defRPr>
            </a:lvl1pPr>
          </a:lstStyle>
          <a:p>
            <a:pPr/>
            <a:r>
              <a:t>The Kaggle dataset serves as a cornerstone in our quest to enhance pneumonia detection. Recognized as a valuable resource, this dataset provides a diverse and well-annotated collection of chest X-ray images. Its richness and quality make it an ideal foundation for training and evaluating our machine learning model. By leveraging this dataset, we harness the power of real-world data to ensure the robustness and effectiveness of our pneumonia detection solution. The Kaggle dataset, with its structured format, not only facilitates algorithmic training but also enables us to address the limitations of traditional diagnostic methods. This introduction sets the stage for the pivotal role the Kaggle dataset plays in propelling our project toward accurate and timely pneumonia identification, contributing to improved healthcare outcomes.</a:t>
            </a:r>
          </a:p>
        </p:txBody>
      </p:sp>
      <p:pic>
        <p:nvPicPr>
          <p:cNvPr id="467" name="5.jpeg" descr="5.jpeg"/>
          <p:cNvPicPr>
            <a:picLocks noChangeAspect="1"/>
          </p:cNvPicPr>
          <p:nvPr/>
        </p:nvPicPr>
        <p:blipFill>
          <a:blip r:embed="rId2">
            <a:extLst/>
          </a:blip>
          <a:srcRect l="11092" t="4678" r="4583" b="9653"/>
          <a:stretch>
            <a:fillRect/>
          </a:stretch>
        </p:blipFill>
        <p:spPr>
          <a:xfrm>
            <a:off x="9308846" y="3571745"/>
            <a:ext cx="2955491" cy="3824577"/>
          </a:xfrm>
          <a:prstGeom prst="rect">
            <a:avLst/>
          </a:prstGeom>
          <a:ln w="12700">
            <a:solidFill>
              <a:srgbClr val="DDDDDD"/>
            </a:solidFill>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Title 1"/>
          <p:cNvSpPr txBox="1"/>
          <p:nvPr>
            <p:ph type="title"/>
          </p:nvPr>
        </p:nvSpPr>
        <p:spPr>
          <a:xfrm>
            <a:off x="1039652" y="1064778"/>
            <a:ext cx="10112697" cy="921256"/>
          </a:xfrm>
          <a:prstGeom prst="rect">
            <a:avLst/>
          </a:prstGeom>
        </p:spPr>
        <p:txBody>
          <a:bodyPr/>
          <a:lstStyle/>
          <a:p>
            <a:pPr/>
            <a:r>
              <a:t>Objectives</a:t>
            </a:r>
          </a:p>
        </p:txBody>
      </p:sp>
      <p:sp>
        <p:nvSpPr>
          <p:cNvPr id="470" name="Text Placeholder 5"/>
          <p:cNvSpPr txBox="1"/>
          <p:nvPr>
            <p:ph type="body" idx="1"/>
          </p:nvPr>
        </p:nvSpPr>
        <p:spPr>
          <a:xfrm>
            <a:off x="1049144" y="2007218"/>
            <a:ext cx="10093712" cy="4169745"/>
          </a:xfrm>
          <a:prstGeom prst="rect">
            <a:avLst/>
          </a:prstGeom>
        </p:spPr>
        <p:txBody>
          <a:bodyPr/>
          <a:lstStyle/>
          <a:p>
            <a:pPr marL="226313" indent="-226313" defTabSz="905255">
              <a:spcBef>
                <a:spcPts val="900"/>
              </a:spcBef>
              <a:buFont typeface="Helvetica"/>
              <a:defRPr sz="1782">
                <a:latin typeface="Carlito"/>
                <a:ea typeface="Carlito"/>
                <a:cs typeface="Carlito"/>
                <a:sym typeface="Carlito"/>
              </a:defRPr>
            </a:pPr>
            <a:r>
              <a:t>Machine Learning Model Development:</a:t>
            </a:r>
          </a:p>
          <a:p>
            <a:pPr lvl="1" marL="678941" indent="-226313" defTabSz="905255">
              <a:spcBef>
                <a:spcPts val="900"/>
              </a:spcBef>
              <a:buFont typeface="Helvetica"/>
              <a:defRPr sz="1782">
                <a:latin typeface="Carlito"/>
                <a:ea typeface="Carlito"/>
                <a:cs typeface="Carlito"/>
                <a:sym typeface="Carlito"/>
              </a:defRPr>
            </a:pPr>
            <a:r>
              <a:t>Develop a sophisticated machine learning model using state-of-the-art algorithms for early detection of pneumonia through meticulous analysis of X-ray images. Leveraging the diverse Kaggle dataset, the model aims for high accuracy and reliability.</a:t>
            </a:r>
          </a:p>
          <a:p>
            <a:pPr marL="226313" indent="-226313" defTabSz="905255">
              <a:spcBef>
                <a:spcPts val="900"/>
              </a:spcBef>
              <a:buFont typeface="Helvetica"/>
              <a:defRPr sz="1782">
                <a:latin typeface="Carlito"/>
                <a:ea typeface="Carlito"/>
                <a:cs typeface="Carlito"/>
                <a:sym typeface="Carlito"/>
              </a:defRPr>
            </a:pPr>
            <a:r>
              <a:t>Precision in Diagnosis:</a:t>
            </a:r>
          </a:p>
          <a:p>
            <a:pPr lvl="1" marL="678941" indent="-226313" defTabSz="905255">
              <a:spcBef>
                <a:spcPts val="900"/>
              </a:spcBef>
              <a:buFont typeface="Helvetica"/>
              <a:defRPr sz="1782">
                <a:latin typeface="Carlito"/>
                <a:ea typeface="Carlito"/>
                <a:cs typeface="Carlito"/>
                <a:sym typeface="Carlito"/>
              </a:defRPr>
            </a:pPr>
            <a:r>
              <a:t>Elevate diagnostic accuracy to empower healthcare professionals with a tool that ensures timely and precise identification of pneumonia cases. By integrating AWS SageMaker, the model not only improves accuracy but also ensures scalability and accessibility in clinical settings.</a:t>
            </a:r>
          </a:p>
          <a:p>
            <a:pPr marL="226313" indent="-226313" defTabSz="905255">
              <a:spcBef>
                <a:spcPts val="900"/>
              </a:spcBef>
              <a:buFont typeface="Helvetica"/>
              <a:defRPr sz="1782">
                <a:latin typeface="Carlito"/>
                <a:ea typeface="Carlito"/>
                <a:cs typeface="Carlito"/>
                <a:sym typeface="Carlito"/>
              </a:defRPr>
            </a:pPr>
            <a:r>
              <a:t>Addressing Healthcare Inequalities:</a:t>
            </a:r>
          </a:p>
          <a:p>
            <a:pPr lvl="1" marL="678941" indent="-226313" defTabSz="905255">
              <a:spcBef>
                <a:spcPts val="900"/>
              </a:spcBef>
              <a:buFont typeface="Helvetica"/>
              <a:defRPr sz="1782">
                <a:latin typeface="Carlito"/>
                <a:ea typeface="Carlito"/>
                <a:cs typeface="Carlito"/>
                <a:sym typeface="Carlito"/>
              </a:defRPr>
            </a:pPr>
            <a:r>
              <a:t>Contribute significantly to the reduction of healthcare inequalities by providing a scalable and accessible solution. The integration of Kaggle's comprehensive dataset, coupled with AWS capabilities, facilitates the creation of a tool that can be deployed across diverse healthcare environments, bridging gaps in diagnostic capabilities.</a:t>
            </a:r>
          </a:p>
        </p:txBody>
      </p:sp>
      <p:sp>
        <p:nvSpPr>
          <p:cNvPr id="471"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Efficient Resource Allocation…"/>
          <p:cNvSpPr txBox="1"/>
          <p:nvPr>
            <p:ph type="body" idx="1"/>
          </p:nvPr>
        </p:nvSpPr>
        <p:spPr>
          <a:prstGeom prst="rect">
            <a:avLst/>
          </a:prstGeom>
        </p:spPr>
        <p:txBody>
          <a:bodyPr/>
          <a:lstStyle/>
          <a:p>
            <a:pPr marL="126301" indent="-126301" defTabSz="832104">
              <a:spcBef>
                <a:spcPts val="900"/>
              </a:spcBef>
              <a:defRPr sz="2366">
                <a:latin typeface="Carlito"/>
                <a:ea typeface="Carlito"/>
                <a:cs typeface="Carlito"/>
                <a:sym typeface="Carlito"/>
              </a:defRPr>
            </a:pPr>
            <a:r>
              <a:t>Efficient Resource Allocation</a:t>
            </a:r>
          </a:p>
          <a:p>
            <a:pPr lvl="1" marL="542353" indent="-126301" defTabSz="832104">
              <a:spcBef>
                <a:spcPts val="900"/>
              </a:spcBef>
              <a:defRPr sz="2366">
                <a:latin typeface="Carlito"/>
                <a:ea typeface="Carlito"/>
                <a:cs typeface="Carlito"/>
                <a:sym typeface="Carlito"/>
              </a:defRPr>
            </a:pPr>
            <a:r>
              <a:t>Enhance resource allocation within healthcare systems by enabling early and effective detection of pneumonia cases. The implementation of the machine learning model allows for efficient utilization of resources, minimizing treatment costs, and optimizing the allocation of healthcare resources.</a:t>
            </a:r>
          </a:p>
          <a:p>
            <a:pPr marL="126301" indent="-126301" defTabSz="832104">
              <a:spcBef>
                <a:spcPts val="900"/>
              </a:spcBef>
              <a:defRPr sz="2366">
                <a:latin typeface="Carlito"/>
                <a:ea typeface="Carlito"/>
                <a:cs typeface="Carlito"/>
                <a:sym typeface="Carlito"/>
              </a:defRPr>
            </a:pPr>
            <a:r>
              <a:t>Global Impact on Health</a:t>
            </a:r>
          </a:p>
          <a:p>
            <a:pPr lvl="1" marL="542353" indent="-126301" defTabSz="832104">
              <a:spcBef>
                <a:spcPts val="900"/>
              </a:spcBef>
              <a:defRPr sz="2366">
                <a:latin typeface="Carlito"/>
                <a:ea typeface="Carlito"/>
                <a:cs typeface="Carlito"/>
                <a:sym typeface="Carlito"/>
              </a:defRPr>
            </a:pPr>
            <a:r>
              <a:t>Ultimately, contribute to saving lives and fostering a healthier future for communities globally. By combining the power of advanced machine learning techniques, Kaggle's rich dataset, and the scalability of AWS SageMaker, the project aims to make a substantial positive impact on global health outcomes, making quality healthcare more accessible and effective.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Title 1"/>
          <p:cNvSpPr txBox="1"/>
          <p:nvPr>
            <p:ph type="title"/>
          </p:nvPr>
        </p:nvSpPr>
        <p:spPr>
          <a:xfrm>
            <a:off x="1039652" y="1064778"/>
            <a:ext cx="10112697" cy="921256"/>
          </a:xfrm>
          <a:prstGeom prst="rect">
            <a:avLst/>
          </a:prstGeom>
        </p:spPr>
        <p:txBody>
          <a:bodyPr/>
          <a:lstStyle/>
          <a:p>
            <a:pPr/>
            <a:r>
              <a:t>SDG Relation</a:t>
            </a:r>
          </a:p>
        </p:txBody>
      </p:sp>
      <p:sp>
        <p:nvSpPr>
          <p:cNvPr id="476" name="Content Placeholder 2"/>
          <p:cNvSpPr txBox="1"/>
          <p:nvPr>
            <p:ph type="body" idx="1"/>
          </p:nvPr>
        </p:nvSpPr>
        <p:spPr>
          <a:xfrm>
            <a:off x="1049144" y="2007218"/>
            <a:ext cx="10093712" cy="4169745"/>
          </a:xfrm>
          <a:prstGeom prst="rect">
            <a:avLst/>
          </a:prstGeom>
        </p:spPr>
        <p:txBody>
          <a:bodyPr/>
          <a:lstStyle/>
          <a:p>
            <a:pPr marL="129077" indent="-129077" defTabSz="850391">
              <a:spcBef>
                <a:spcPts val="900"/>
              </a:spcBef>
              <a:defRPr sz="1581">
                <a:latin typeface="Carlito"/>
                <a:ea typeface="Carlito"/>
                <a:cs typeface="Carlito"/>
                <a:sym typeface="Carlito"/>
              </a:defRPr>
            </a:pPr>
            <a:r>
              <a:t>My project is intricately aligned with several Sustainable Development Goals (SDGs), primarily focusing on SDG 3 (Good Health and Well-being). </a:t>
            </a:r>
          </a:p>
          <a:p>
            <a:pPr marL="129077" indent="-129077" defTabSz="850391">
              <a:spcBef>
                <a:spcPts val="900"/>
              </a:spcBef>
              <a:defRPr sz="1581">
                <a:latin typeface="Carlito"/>
                <a:ea typeface="Carlito"/>
                <a:cs typeface="Carlito"/>
                <a:sym typeface="Carlito"/>
              </a:defRPr>
            </a:pPr>
            <a:r>
              <a:t>SDG 3: Good Health and Well-being: </a:t>
            </a:r>
          </a:p>
          <a:p>
            <a:pPr lvl="1" marL="575786" indent="-150590" defTabSz="850391">
              <a:spcBef>
                <a:spcPts val="900"/>
              </a:spcBef>
              <a:defRPr sz="1581">
                <a:latin typeface="Carlito"/>
                <a:ea typeface="Carlito"/>
                <a:cs typeface="Carlito"/>
                <a:sym typeface="Carlito"/>
              </a:defRPr>
            </a:pPr>
            <a:r>
              <a:t>Objective: Early detection of pneumonia contributes directly to promoting good health and well-being.</a:t>
            </a:r>
          </a:p>
          <a:p>
            <a:pPr lvl="1" marL="575786" indent="-150590" defTabSz="850391">
              <a:spcBef>
                <a:spcPts val="900"/>
              </a:spcBef>
              <a:defRPr sz="1581">
                <a:latin typeface="Carlito"/>
                <a:ea typeface="Carlito"/>
                <a:cs typeface="Carlito"/>
                <a:sym typeface="Carlito"/>
              </a:defRPr>
            </a:pPr>
            <a:r>
              <a:t>Impact: By enhancing diagnostic accuracy, reducing healthcare inequalities, and providing a scalable solution, the project addresses the core objectives of SDG 3.</a:t>
            </a:r>
          </a:p>
          <a:p>
            <a:pPr lvl="1" marL="575786" indent="-150590" defTabSz="850391">
              <a:spcBef>
                <a:spcPts val="900"/>
              </a:spcBef>
              <a:defRPr sz="1581">
                <a:latin typeface="Carlito"/>
                <a:ea typeface="Carlito"/>
                <a:cs typeface="Carlito"/>
                <a:sym typeface="Carlito"/>
              </a:defRPr>
            </a:pPr>
            <a:r>
              <a:t>Outcome: The ultimate aim is to save lives, improve overall health outcomes, and foster a healthier future for communities globallySDG 10: Reduced Inequalities:</a:t>
            </a:r>
          </a:p>
          <a:p>
            <a:pPr marL="129077" indent="-129077" defTabSz="850391">
              <a:spcBef>
                <a:spcPts val="900"/>
              </a:spcBef>
              <a:defRPr sz="1581">
                <a:latin typeface="Carlito"/>
                <a:ea typeface="Carlito"/>
                <a:cs typeface="Carlito"/>
                <a:sym typeface="Carlito"/>
              </a:defRPr>
            </a:pPr>
            <a:r>
              <a:t>SDG 10: Reduced Inequalities:</a:t>
            </a:r>
          </a:p>
          <a:p>
            <a:pPr lvl="1" marL="575786" indent="-150590" defTabSz="850391">
              <a:spcBef>
                <a:spcPts val="900"/>
              </a:spcBef>
              <a:defRPr sz="1581">
                <a:latin typeface="Carlito"/>
                <a:ea typeface="Carlito"/>
                <a:cs typeface="Carlito"/>
                <a:sym typeface="Carlito"/>
              </a:defRPr>
            </a:pPr>
            <a:r>
              <a:t>Objective: Provide a scalable and accessible solution to reduce healthcare inequalities.</a:t>
            </a:r>
          </a:p>
          <a:p>
            <a:pPr lvl="1" marL="575786" indent="-150590" defTabSz="850391">
              <a:spcBef>
                <a:spcPts val="900"/>
              </a:spcBef>
              <a:defRPr sz="1581">
                <a:latin typeface="Carlito"/>
                <a:ea typeface="Carlito"/>
                <a:cs typeface="Carlito"/>
                <a:sym typeface="Carlito"/>
              </a:defRPr>
            </a:pPr>
            <a:r>
              <a:t>Impact: The project aims to bridge the gap in diagnostic capabilities by leveraging machine learning and a diverse dataset, contributing to more equitable healthcare outcomes.</a:t>
            </a:r>
          </a:p>
          <a:p>
            <a:pPr lvl="1" marL="575786" indent="-150590" defTabSz="850391">
              <a:spcBef>
                <a:spcPts val="900"/>
              </a:spcBef>
              <a:defRPr sz="1581">
                <a:latin typeface="Carlito"/>
                <a:ea typeface="Carlito"/>
                <a:cs typeface="Carlito"/>
                <a:sym typeface="Carlito"/>
              </a:defRPr>
            </a:pPr>
            <a:r>
              <a:t>Outcome: By reducing disparities in pneumonia detection, the project supports the broader goal of reducing inequalities in access to quality healthcare.</a:t>
            </a:r>
          </a:p>
        </p:txBody>
      </p:sp>
      <p:sp>
        <p:nvSpPr>
          <p:cNvPr id="477" name="TextBox 4"/>
          <p:cNvSpPr txBox="1"/>
          <p:nvPr/>
        </p:nvSpPr>
        <p:spPr>
          <a:xfrm>
            <a:off x="134496" y="177552"/>
            <a:ext cx="4974749"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Frontier Tech Leaders Programme Global Cohort 1</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